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64" r:id="rId3"/>
    <p:sldId id="256" r:id="rId4"/>
    <p:sldId id="257" r:id="rId5"/>
    <p:sldId id="258"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46" autoAdjust="0"/>
    <p:restoredTop sz="94660"/>
  </p:normalViewPr>
  <p:slideViewPr>
    <p:cSldViewPr>
      <p:cViewPr varScale="1">
        <p:scale>
          <a:sx n="88" d="100"/>
          <a:sy n="88" d="100"/>
        </p:scale>
        <p:origin x="-94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587928-0FBB-4066-A4D7-D6FA9CDC6B5F}" type="datetimeFigureOut">
              <a:rPr lang="en-US" smtClean="0"/>
              <a:pPr/>
              <a:t>1/24/2012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7B7CC3-E3F3-4FDB-864B-D45265A9F8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031791-90A6-4165-8847-2FAA42C5102B}" type="datetime1">
              <a:rPr lang="en-US" smtClean="0"/>
              <a:pPr/>
              <a:t>1/24/2012</a:t>
            </a:fld>
            <a:endParaRPr lang="en-US"/>
          </a:p>
        </p:txBody>
      </p:sp>
      <p:sp>
        <p:nvSpPr>
          <p:cNvPr id="5" name="Footer Placeholder 4"/>
          <p:cNvSpPr>
            <a:spLocks noGrp="1"/>
          </p:cNvSpPr>
          <p:nvPr>
            <p:ph type="ftr" sz="quarter" idx="11"/>
          </p:nvPr>
        </p:nvSpPr>
        <p:spPr/>
        <p:txBody>
          <a:bodyPr/>
          <a:lstStyle/>
          <a:p>
            <a:r>
              <a:rPr lang="en-US" smtClean="0"/>
              <a:t>Created By: Shanta Lightfoot 2012</a:t>
            </a:r>
            <a:endParaRPr lang="en-US"/>
          </a:p>
        </p:txBody>
      </p:sp>
      <p:sp>
        <p:nvSpPr>
          <p:cNvPr id="6" name="Slide Number Placeholder 5"/>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8965A-ECAC-4C7C-985A-EC188A2085D5}" type="datetime1">
              <a:rPr lang="en-US" smtClean="0"/>
              <a:pPr/>
              <a:t>1/24/2012</a:t>
            </a:fld>
            <a:endParaRPr lang="en-US"/>
          </a:p>
        </p:txBody>
      </p:sp>
      <p:sp>
        <p:nvSpPr>
          <p:cNvPr id="5" name="Footer Placeholder 4"/>
          <p:cNvSpPr>
            <a:spLocks noGrp="1"/>
          </p:cNvSpPr>
          <p:nvPr>
            <p:ph type="ftr" sz="quarter" idx="11"/>
          </p:nvPr>
        </p:nvSpPr>
        <p:spPr/>
        <p:txBody>
          <a:bodyPr/>
          <a:lstStyle/>
          <a:p>
            <a:r>
              <a:rPr lang="en-US" smtClean="0"/>
              <a:t>Created By: Shanta Lightfoot 2012</a:t>
            </a:r>
            <a:endParaRPr lang="en-US"/>
          </a:p>
        </p:txBody>
      </p:sp>
      <p:sp>
        <p:nvSpPr>
          <p:cNvPr id="6" name="Slide Number Placeholder 5"/>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C567B-D8B4-4C97-B44E-B00CBA31482D}" type="datetime1">
              <a:rPr lang="en-US" smtClean="0"/>
              <a:pPr/>
              <a:t>1/24/2012</a:t>
            </a:fld>
            <a:endParaRPr lang="en-US"/>
          </a:p>
        </p:txBody>
      </p:sp>
      <p:sp>
        <p:nvSpPr>
          <p:cNvPr id="5" name="Footer Placeholder 4"/>
          <p:cNvSpPr>
            <a:spLocks noGrp="1"/>
          </p:cNvSpPr>
          <p:nvPr>
            <p:ph type="ftr" sz="quarter" idx="11"/>
          </p:nvPr>
        </p:nvSpPr>
        <p:spPr/>
        <p:txBody>
          <a:bodyPr/>
          <a:lstStyle/>
          <a:p>
            <a:r>
              <a:rPr lang="en-US" smtClean="0"/>
              <a:t>Created By: Shanta Lightfoot 2012</a:t>
            </a:r>
            <a:endParaRPr lang="en-US"/>
          </a:p>
        </p:txBody>
      </p:sp>
      <p:sp>
        <p:nvSpPr>
          <p:cNvPr id="6" name="Slide Number Placeholder 5"/>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4CD291-A199-4668-8118-81670DDAB242}" type="datetime1">
              <a:rPr lang="en-US" smtClean="0"/>
              <a:pPr/>
              <a:t>1/24/2012</a:t>
            </a:fld>
            <a:endParaRPr lang="en-US"/>
          </a:p>
        </p:txBody>
      </p:sp>
      <p:sp>
        <p:nvSpPr>
          <p:cNvPr id="5" name="Footer Placeholder 4"/>
          <p:cNvSpPr>
            <a:spLocks noGrp="1"/>
          </p:cNvSpPr>
          <p:nvPr>
            <p:ph type="ftr" sz="quarter" idx="11"/>
          </p:nvPr>
        </p:nvSpPr>
        <p:spPr/>
        <p:txBody>
          <a:bodyPr/>
          <a:lstStyle/>
          <a:p>
            <a:r>
              <a:rPr lang="en-US" smtClean="0"/>
              <a:t>Created By: Shanta Lightfoot 2012</a:t>
            </a:r>
            <a:endParaRPr lang="en-US"/>
          </a:p>
        </p:txBody>
      </p:sp>
      <p:sp>
        <p:nvSpPr>
          <p:cNvPr id="6" name="Slide Number Placeholder 5"/>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F0C6C-8812-4D74-9CAA-07F930C1DDB0}" type="datetime1">
              <a:rPr lang="en-US" smtClean="0"/>
              <a:pPr/>
              <a:t>1/24/2012</a:t>
            </a:fld>
            <a:endParaRPr lang="en-US"/>
          </a:p>
        </p:txBody>
      </p:sp>
      <p:sp>
        <p:nvSpPr>
          <p:cNvPr id="5" name="Footer Placeholder 4"/>
          <p:cNvSpPr>
            <a:spLocks noGrp="1"/>
          </p:cNvSpPr>
          <p:nvPr>
            <p:ph type="ftr" sz="quarter" idx="11"/>
          </p:nvPr>
        </p:nvSpPr>
        <p:spPr/>
        <p:txBody>
          <a:bodyPr/>
          <a:lstStyle/>
          <a:p>
            <a:r>
              <a:rPr lang="en-US" smtClean="0"/>
              <a:t>Created By: Shanta Lightfoot 2012</a:t>
            </a:r>
            <a:endParaRPr lang="en-US"/>
          </a:p>
        </p:txBody>
      </p:sp>
      <p:sp>
        <p:nvSpPr>
          <p:cNvPr id="6" name="Slide Number Placeholder 5"/>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D9F5B8-3071-4031-B485-9B4EE65C9B11}" type="datetime1">
              <a:rPr lang="en-US" smtClean="0"/>
              <a:pPr/>
              <a:t>1/24/2012</a:t>
            </a:fld>
            <a:endParaRPr lang="en-US"/>
          </a:p>
        </p:txBody>
      </p:sp>
      <p:sp>
        <p:nvSpPr>
          <p:cNvPr id="6" name="Footer Placeholder 5"/>
          <p:cNvSpPr>
            <a:spLocks noGrp="1"/>
          </p:cNvSpPr>
          <p:nvPr>
            <p:ph type="ftr" sz="quarter" idx="11"/>
          </p:nvPr>
        </p:nvSpPr>
        <p:spPr/>
        <p:txBody>
          <a:bodyPr/>
          <a:lstStyle/>
          <a:p>
            <a:r>
              <a:rPr lang="en-US" smtClean="0"/>
              <a:t>Created By: Shanta Lightfoot 2012</a:t>
            </a:r>
            <a:endParaRPr lang="en-US"/>
          </a:p>
        </p:txBody>
      </p:sp>
      <p:sp>
        <p:nvSpPr>
          <p:cNvPr id="7" name="Slide Number Placeholder 6"/>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B0C694-2730-4359-8933-C594D1A27267}" type="datetime1">
              <a:rPr lang="en-US" smtClean="0"/>
              <a:pPr/>
              <a:t>1/24/2012</a:t>
            </a:fld>
            <a:endParaRPr lang="en-US"/>
          </a:p>
        </p:txBody>
      </p:sp>
      <p:sp>
        <p:nvSpPr>
          <p:cNvPr id="8" name="Footer Placeholder 7"/>
          <p:cNvSpPr>
            <a:spLocks noGrp="1"/>
          </p:cNvSpPr>
          <p:nvPr>
            <p:ph type="ftr" sz="quarter" idx="11"/>
          </p:nvPr>
        </p:nvSpPr>
        <p:spPr/>
        <p:txBody>
          <a:bodyPr/>
          <a:lstStyle/>
          <a:p>
            <a:r>
              <a:rPr lang="en-US" smtClean="0"/>
              <a:t>Created By: Shanta Lightfoot 2012</a:t>
            </a:r>
            <a:endParaRPr lang="en-US"/>
          </a:p>
        </p:txBody>
      </p:sp>
      <p:sp>
        <p:nvSpPr>
          <p:cNvPr id="9" name="Slide Number Placeholder 8"/>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591E38-A50C-4C49-AF93-2E6FEE9BAEBF}" type="datetime1">
              <a:rPr lang="en-US" smtClean="0"/>
              <a:pPr/>
              <a:t>1/24/2012</a:t>
            </a:fld>
            <a:endParaRPr lang="en-US"/>
          </a:p>
        </p:txBody>
      </p:sp>
      <p:sp>
        <p:nvSpPr>
          <p:cNvPr id="4" name="Footer Placeholder 3"/>
          <p:cNvSpPr>
            <a:spLocks noGrp="1"/>
          </p:cNvSpPr>
          <p:nvPr>
            <p:ph type="ftr" sz="quarter" idx="11"/>
          </p:nvPr>
        </p:nvSpPr>
        <p:spPr/>
        <p:txBody>
          <a:bodyPr/>
          <a:lstStyle/>
          <a:p>
            <a:r>
              <a:rPr lang="en-US" smtClean="0"/>
              <a:t>Created By: Shanta Lightfoot 2012</a:t>
            </a:r>
            <a:endParaRPr lang="en-US"/>
          </a:p>
        </p:txBody>
      </p:sp>
      <p:sp>
        <p:nvSpPr>
          <p:cNvPr id="5" name="Slide Number Placeholder 4"/>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2B883-1CF6-45A1-A5A9-93FA8751731B}" type="datetime1">
              <a:rPr lang="en-US" smtClean="0"/>
              <a:pPr/>
              <a:t>1/24/2012</a:t>
            </a:fld>
            <a:endParaRPr lang="en-US"/>
          </a:p>
        </p:txBody>
      </p:sp>
      <p:sp>
        <p:nvSpPr>
          <p:cNvPr id="3" name="Footer Placeholder 2"/>
          <p:cNvSpPr>
            <a:spLocks noGrp="1"/>
          </p:cNvSpPr>
          <p:nvPr>
            <p:ph type="ftr" sz="quarter" idx="11"/>
          </p:nvPr>
        </p:nvSpPr>
        <p:spPr/>
        <p:txBody>
          <a:bodyPr/>
          <a:lstStyle/>
          <a:p>
            <a:r>
              <a:rPr lang="en-US" smtClean="0"/>
              <a:t>Created By: Shanta Lightfoot 2012</a:t>
            </a:r>
            <a:endParaRPr lang="en-US"/>
          </a:p>
        </p:txBody>
      </p:sp>
      <p:sp>
        <p:nvSpPr>
          <p:cNvPr id="4" name="Slide Number Placeholder 3"/>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F43E4-01B6-47F6-8C11-236E80A6A0BA}" type="datetime1">
              <a:rPr lang="en-US" smtClean="0"/>
              <a:pPr/>
              <a:t>1/24/2012</a:t>
            </a:fld>
            <a:endParaRPr lang="en-US"/>
          </a:p>
        </p:txBody>
      </p:sp>
      <p:sp>
        <p:nvSpPr>
          <p:cNvPr id="6" name="Footer Placeholder 5"/>
          <p:cNvSpPr>
            <a:spLocks noGrp="1"/>
          </p:cNvSpPr>
          <p:nvPr>
            <p:ph type="ftr" sz="quarter" idx="11"/>
          </p:nvPr>
        </p:nvSpPr>
        <p:spPr/>
        <p:txBody>
          <a:bodyPr/>
          <a:lstStyle/>
          <a:p>
            <a:r>
              <a:rPr lang="en-US" smtClean="0"/>
              <a:t>Created By: Shanta Lightfoot 2012</a:t>
            </a:r>
            <a:endParaRPr lang="en-US"/>
          </a:p>
        </p:txBody>
      </p:sp>
      <p:sp>
        <p:nvSpPr>
          <p:cNvPr id="7" name="Slide Number Placeholder 6"/>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A32EA-ADFF-4603-A748-438027785B25}" type="datetime1">
              <a:rPr lang="en-US" smtClean="0"/>
              <a:pPr/>
              <a:t>1/24/2012</a:t>
            </a:fld>
            <a:endParaRPr lang="en-US"/>
          </a:p>
        </p:txBody>
      </p:sp>
      <p:sp>
        <p:nvSpPr>
          <p:cNvPr id="6" name="Footer Placeholder 5"/>
          <p:cNvSpPr>
            <a:spLocks noGrp="1"/>
          </p:cNvSpPr>
          <p:nvPr>
            <p:ph type="ftr" sz="quarter" idx="11"/>
          </p:nvPr>
        </p:nvSpPr>
        <p:spPr/>
        <p:txBody>
          <a:bodyPr/>
          <a:lstStyle/>
          <a:p>
            <a:r>
              <a:rPr lang="en-US" smtClean="0"/>
              <a:t>Created By: Shanta Lightfoot 2012</a:t>
            </a:r>
            <a:endParaRPr lang="en-US"/>
          </a:p>
        </p:txBody>
      </p:sp>
      <p:sp>
        <p:nvSpPr>
          <p:cNvPr id="7" name="Slide Number Placeholder 6"/>
          <p:cNvSpPr>
            <a:spLocks noGrp="1"/>
          </p:cNvSpPr>
          <p:nvPr>
            <p:ph type="sldNum" sz="quarter" idx="12"/>
          </p:nvPr>
        </p:nvSpPr>
        <p:spPr/>
        <p:txBody>
          <a:bodyPr/>
          <a:lstStyle/>
          <a:p>
            <a:fld id="{B3831B2C-6613-4D71-94E3-26C9AA35B6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99AEF-BED9-4C3A-BE51-F434A8E5BEFE}" type="datetime1">
              <a:rPr lang="en-US" smtClean="0"/>
              <a:pPr/>
              <a:t>1/24/2012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Shanta Lightfoot 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31B2C-6613-4D71-94E3-26C9AA35B6D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Topic/Thesis Statement</a:t>
            </a:r>
            <a:endParaRPr lang="en-US" dirty="0"/>
          </a:p>
        </p:txBody>
      </p:sp>
      <p:sp>
        <p:nvSpPr>
          <p:cNvPr id="3" name="Content Placeholder 2"/>
          <p:cNvSpPr>
            <a:spLocks noGrp="1"/>
          </p:cNvSpPr>
          <p:nvPr>
            <p:ph idx="1"/>
          </p:nvPr>
        </p:nvSpPr>
        <p:spPr/>
        <p:txBody>
          <a:bodyPr>
            <a:normAutofit/>
          </a:bodyPr>
          <a:lstStyle/>
          <a:p>
            <a:r>
              <a:rPr lang="en-US" dirty="0" smtClean="0"/>
              <a:t>It is located in the ________________________ paragraph of a paper.</a:t>
            </a:r>
          </a:p>
          <a:p>
            <a:r>
              <a:rPr lang="en-US" dirty="0" smtClean="0"/>
              <a:t>The best place to put the topic/thesis sentences is the __________ sentence of the _____________________ paragraph.</a:t>
            </a:r>
          </a:p>
          <a:p>
            <a:r>
              <a:rPr lang="en-US" dirty="0" smtClean="0"/>
              <a:t>The topic/thesis statement tells the _______________what the paper is about. </a:t>
            </a:r>
            <a:endParaRPr lang="en-US" dirty="0"/>
          </a:p>
        </p:txBody>
      </p:sp>
      <p:sp>
        <p:nvSpPr>
          <p:cNvPr id="4" name="TextBox 3"/>
          <p:cNvSpPr txBox="1"/>
          <p:nvPr/>
        </p:nvSpPr>
        <p:spPr>
          <a:xfrm>
            <a:off x="1447800" y="1981200"/>
            <a:ext cx="3352800" cy="523220"/>
          </a:xfrm>
          <a:prstGeom prst="rect">
            <a:avLst/>
          </a:prstGeom>
          <a:noFill/>
        </p:spPr>
        <p:txBody>
          <a:bodyPr wrap="square" rtlCol="0">
            <a:spAutoFit/>
          </a:bodyPr>
          <a:lstStyle/>
          <a:p>
            <a:r>
              <a:rPr lang="en-US" sz="2800" dirty="0" smtClean="0">
                <a:solidFill>
                  <a:srgbClr val="FF0000"/>
                </a:solidFill>
              </a:rPr>
              <a:t>Introductory </a:t>
            </a:r>
            <a:endParaRPr lang="en-US" sz="2800" dirty="0">
              <a:solidFill>
                <a:srgbClr val="FF0000"/>
              </a:solidFill>
            </a:endParaRPr>
          </a:p>
        </p:txBody>
      </p:sp>
      <p:sp>
        <p:nvSpPr>
          <p:cNvPr id="5" name="TextBox 4"/>
          <p:cNvSpPr txBox="1"/>
          <p:nvPr/>
        </p:nvSpPr>
        <p:spPr>
          <a:xfrm>
            <a:off x="4038600" y="3581400"/>
            <a:ext cx="1447800" cy="523220"/>
          </a:xfrm>
          <a:prstGeom prst="rect">
            <a:avLst/>
          </a:prstGeom>
          <a:noFill/>
        </p:spPr>
        <p:txBody>
          <a:bodyPr wrap="square" rtlCol="0">
            <a:spAutoFit/>
          </a:bodyPr>
          <a:lstStyle/>
          <a:p>
            <a:r>
              <a:rPr lang="en-US" sz="2800" dirty="0" smtClean="0">
                <a:solidFill>
                  <a:srgbClr val="FF0000"/>
                </a:solidFill>
              </a:rPr>
              <a:t>last </a:t>
            </a:r>
            <a:endParaRPr lang="en-US" sz="2800" dirty="0">
              <a:solidFill>
                <a:srgbClr val="FF0000"/>
              </a:solidFill>
            </a:endParaRPr>
          </a:p>
        </p:txBody>
      </p:sp>
      <p:sp>
        <p:nvSpPr>
          <p:cNvPr id="6" name="TextBox 5"/>
          <p:cNvSpPr txBox="1"/>
          <p:nvPr/>
        </p:nvSpPr>
        <p:spPr>
          <a:xfrm>
            <a:off x="1295400" y="4114800"/>
            <a:ext cx="3352800" cy="523220"/>
          </a:xfrm>
          <a:prstGeom prst="rect">
            <a:avLst/>
          </a:prstGeom>
          <a:noFill/>
        </p:spPr>
        <p:txBody>
          <a:bodyPr wrap="square" rtlCol="0">
            <a:spAutoFit/>
          </a:bodyPr>
          <a:lstStyle/>
          <a:p>
            <a:r>
              <a:rPr lang="en-US" sz="2800" dirty="0" smtClean="0">
                <a:solidFill>
                  <a:srgbClr val="FF0000"/>
                </a:solidFill>
              </a:rPr>
              <a:t>Introductory </a:t>
            </a:r>
            <a:endParaRPr lang="en-US" sz="2800" dirty="0">
              <a:solidFill>
                <a:srgbClr val="FF0000"/>
              </a:solidFill>
            </a:endParaRPr>
          </a:p>
        </p:txBody>
      </p:sp>
      <p:sp>
        <p:nvSpPr>
          <p:cNvPr id="7" name="TextBox 6"/>
          <p:cNvSpPr txBox="1"/>
          <p:nvPr/>
        </p:nvSpPr>
        <p:spPr>
          <a:xfrm>
            <a:off x="914400" y="5257800"/>
            <a:ext cx="3352800" cy="523220"/>
          </a:xfrm>
          <a:prstGeom prst="rect">
            <a:avLst/>
          </a:prstGeom>
          <a:noFill/>
        </p:spPr>
        <p:txBody>
          <a:bodyPr wrap="square" rtlCol="0">
            <a:spAutoFit/>
          </a:bodyPr>
          <a:lstStyle/>
          <a:p>
            <a:r>
              <a:rPr lang="en-US" sz="2800" dirty="0" smtClean="0">
                <a:solidFill>
                  <a:srgbClr val="FF0000"/>
                </a:solidFill>
              </a:rPr>
              <a:t>reader</a:t>
            </a:r>
            <a:endParaRPr lang="en-US" sz="2800" dirty="0">
              <a:solidFill>
                <a:srgbClr val="FF0000"/>
              </a:solidFill>
            </a:endParaRPr>
          </a:p>
        </p:txBody>
      </p:sp>
      <p:sp>
        <p:nvSpPr>
          <p:cNvPr id="8" name="Footer Placeholder 7"/>
          <p:cNvSpPr>
            <a:spLocks noGrp="1"/>
          </p:cNvSpPr>
          <p:nvPr>
            <p:ph type="ftr" sz="quarter" idx="11"/>
          </p:nvPr>
        </p:nvSpPr>
        <p:spPr/>
        <p:txBody>
          <a:bodyPr/>
          <a:lstStyle/>
          <a:p>
            <a:r>
              <a:rPr lang="en-US" smtClean="0"/>
              <a:t>Created By: Shanta Lightfoot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Topic/Thesis Sentence Formula</a:t>
            </a:r>
            <a:endParaRPr lang="en-US" dirty="0"/>
          </a:p>
        </p:txBody>
      </p:sp>
      <p:sp>
        <p:nvSpPr>
          <p:cNvPr id="3" name="Content Placeholder 2"/>
          <p:cNvSpPr>
            <a:spLocks noGrp="1"/>
          </p:cNvSpPr>
          <p:nvPr>
            <p:ph idx="1"/>
          </p:nvPr>
        </p:nvSpPr>
        <p:spPr/>
        <p:txBody>
          <a:bodyPr>
            <a:normAutofit/>
          </a:bodyPr>
          <a:lstStyle/>
          <a:p>
            <a:r>
              <a:rPr lang="en-US" dirty="0" smtClean="0"/>
              <a:t>__________ + _________ paragraph of a paper.</a:t>
            </a:r>
          </a:p>
          <a:p>
            <a:r>
              <a:rPr lang="en-US" dirty="0" smtClean="0"/>
              <a:t>Do not use “I” or “Your” in your thesis statements (i.e. Students at </a:t>
            </a:r>
            <a:r>
              <a:rPr lang="en-US" dirty="0" err="1" smtClean="0"/>
              <a:t>Ligon</a:t>
            </a:r>
            <a:r>
              <a:rPr lang="en-US" dirty="0" smtClean="0"/>
              <a:t>…, people who believe…).</a:t>
            </a:r>
          </a:p>
          <a:p>
            <a:r>
              <a:rPr lang="en-US" dirty="0" smtClean="0"/>
              <a:t>In the prompt, focus on the sentence that tells you what the _____________________ is.  Pick your topic from this sentence. </a:t>
            </a:r>
            <a:endParaRPr lang="en-US" dirty="0"/>
          </a:p>
        </p:txBody>
      </p:sp>
      <p:sp>
        <p:nvSpPr>
          <p:cNvPr id="4" name="TextBox 3"/>
          <p:cNvSpPr txBox="1"/>
          <p:nvPr/>
        </p:nvSpPr>
        <p:spPr>
          <a:xfrm>
            <a:off x="914400" y="1600200"/>
            <a:ext cx="2057400" cy="523220"/>
          </a:xfrm>
          <a:prstGeom prst="rect">
            <a:avLst/>
          </a:prstGeom>
          <a:noFill/>
        </p:spPr>
        <p:txBody>
          <a:bodyPr wrap="square" rtlCol="0">
            <a:spAutoFit/>
          </a:bodyPr>
          <a:lstStyle/>
          <a:p>
            <a:r>
              <a:rPr lang="en-US" sz="2800" dirty="0" smtClean="0">
                <a:solidFill>
                  <a:srgbClr val="FF0000"/>
                </a:solidFill>
              </a:rPr>
              <a:t>Topic </a:t>
            </a:r>
            <a:endParaRPr lang="en-US" sz="2800" dirty="0">
              <a:solidFill>
                <a:srgbClr val="FF0000"/>
              </a:solidFill>
            </a:endParaRPr>
          </a:p>
        </p:txBody>
      </p:sp>
      <p:sp>
        <p:nvSpPr>
          <p:cNvPr id="5" name="TextBox 4"/>
          <p:cNvSpPr txBox="1"/>
          <p:nvPr/>
        </p:nvSpPr>
        <p:spPr>
          <a:xfrm>
            <a:off x="3048000" y="1676400"/>
            <a:ext cx="3352800" cy="523220"/>
          </a:xfrm>
          <a:prstGeom prst="rect">
            <a:avLst/>
          </a:prstGeom>
          <a:noFill/>
        </p:spPr>
        <p:txBody>
          <a:bodyPr wrap="square" rtlCol="0">
            <a:spAutoFit/>
          </a:bodyPr>
          <a:lstStyle/>
          <a:p>
            <a:r>
              <a:rPr lang="en-US" sz="2800" dirty="0" smtClean="0">
                <a:solidFill>
                  <a:srgbClr val="FF0000"/>
                </a:solidFill>
              </a:rPr>
              <a:t>   Opinion</a:t>
            </a:r>
            <a:endParaRPr lang="en-US" sz="2800" dirty="0">
              <a:solidFill>
                <a:srgbClr val="FF0000"/>
              </a:solidFill>
            </a:endParaRPr>
          </a:p>
        </p:txBody>
      </p:sp>
      <p:sp>
        <p:nvSpPr>
          <p:cNvPr id="6" name="TextBox 5"/>
          <p:cNvSpPr txBox="1"/>
          <p:nvPr/>
        </p:nvSpPr>
        <p:spPr>
          <a:xfrm>
            <a:off x="3505200" y="4648200"/>
            <a:ext cx="3352800" cy="523220"/>
          </a:xfrm>
          <a:prstGeom prst="rect">
            <a:avLst/>
          </a:prstGeom>
          <a:noFill/>
        </p:spPr>
        <p:txBody>
          <a:bodyPr wrap="square" rtlCol="0">
            <a:spAutoFit/>
          </a:bodyPr>
          <a:lstStyle/>
          <a:p>
            <a:r>
              <a:rPr lang="en-US" sz="2800" dirty="0" smtClean="0">
                <a:solidFill>
                  <a:srgbClr val="FF0000"/>
                </a:solidFill>
              </a:rPr>
              <a:t>subject</a:t>
            </a:r>
            <a:endParaRPr lang="en-US" sz="2800" dirty="0">
              <a:solidFill>
                <a:srgbClr val="FF0000"/>
              </a:solidFill>
            </a:endParaRPr>
          </a:p>
        </p:txBody>
      </p:sp>
      <p:sp>
        <p:nvSpPr>
          <p:cNvPr id="7" name="Footer Placeholder 6"/>
          <p:cNvSpPr>
            <a:spLocks noGrp="1"/>
          </p:cNvSpPr>
          <p:nvPr>
            <p:ph type="ftr" sz="quarter" idx="11"/>
          </p:nvPr>
        </p:nvSpPr>
        <p:spPr/>
        <p:txBody>
          <a:bodyPr/>
          <a:lstStyle/>
          <a:p>
            <a:r>
              <a:rPr lang="en-US" smtClean="0"/>
              <a:t>Created By: Shanta Lightfoot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229600" cy="1143000"/>
          </a:xfrm>
        </p:spPr>
        <p:txBody>
          <a:bodyPr>
            <a:normAutofit/>
          </a:bodyPr>
          <a:lstStyle/>
          <a:p>
            <a:endParaRPr lang="en-US" dirty="0"/>
          </a:p>
        </p:txBody>
      </p:sp>
      <p:sp>
        <p:nvSpPr>
          <p:cNvPr id="5" name="Content Placeholder 4"/>
          <p:cNvSpPr>
            <a:spLocks noGrp="1"/>
          </p:cNvSpPr>
          <p:nvPr>
            <p:ph idx="1"/>
          </p:nvPr>
        </p:nvSpPr>
        <p:spPr>
          <a:xfrm>
            <a:off x="381000" y="1447800"/>
            <a:ext cx="8229600" cy="4525963"/>
          </a:xfrm>
        </p:spPr>
        <p:txBody>
          <a:bodyPr>
            <a:normAutofit lnSpcReduction="10000"/>
          </a:bodyPr>
          <a:lstStyle/>
          <a:p>
            <a:pPr lvl="1">
              <a:buNone/>
            </a:pPr>
            <a:r>
              <a:rPr lang="en-US" dirty="0" smtClean="0"/>
              <a:t>-Identify the TAP in the following prompt.</a:t>
            </a:r>
          </a:p>
          <a:p>
            <a:pPr lvl="2"/>
            <a:r>
              <a:rPr lang="en-US" dirty="0" smtClean="0">
                <a:solidFill>
                  <a:srgbClr val="FFC000"/>
                </a:solidFill>
              </a:rPr>
              <a:t>“Your teacher has asked you to help select the next book that will be read in class.  Think about books that you have read.  Evaluate a book that you would recommend for the class based on the criteria you use to select books.  Share your criteria with your teacher in a letter.”</a:t>
            </a:r>
            <a:endParaRPr lang="en-US" dirty="0">
              <a:solidFill>
                <a:srgbClr val="FFC000"/>
              </a:solidFill>
            </a:endParaRPr>
          </a:p>
          <a:p>
            <a:r>
              <a:rPr lang="en-US" dirty="0" smtClean="0">
                <a:solidFill>
                  <a:srgbClr val="FFC000"/>
                </a:solidFill>
              </a:rPr>
              <a:t>Topic: ______________________</a:t>
            </a:r>
          </a:p>
          <a:p>
            <a:r>
              <a:rPr lang="en-US" dirty="0" smtClean="0">
                <a:solidFill>
                  <a:srgbClr val="FFC000"/>
                </a:solidFill>
              </a:rPr>
              <a:t>Audience: ___________________</a:t>
            </a:r>
          </a:p>
          <a:p>
            <a:r>
              <a:rPr lang="en-US" dirty="0" smtClean="0">
                <a:solidFill>
                  <a:srgbClr val="FFC000"/>
                </a:solidFill>
              </a:rPr>
              <a:t>Purpose:____________________</a:t>
            </a:r>
            <a:endParaRPr lang="en-US" dirty="0">
              <a:solidFill>
                <a:srgbClr val="FFC000"/>
              </a:solidFill>
            </a:endParaRPr>
          </a:p>
        </p:txBody>
      </p:sp>
      <p:sp>
        <p:nvSpPr>
          <p:cNvPr id="6" name="TextBox 5"/>
          <p:cNvSpPr txBox="1"/>
          <p:nvPr/>
        </p:nvSpPr>
        <p:spPr>
          <a:xfrm>
            <a:off x="2209800" y="4953000"/>
            <a:ext cx="4419600" cy="523220"/>
          </a:xfrm>
          <a:prstGeom prst="rect">
            <a:avLst/>
          </a:prstGeom>
          <a:noFill/>
        </p:spPr>
        <p:txBody>
          <a:bodyPr wrap="square" rtlCol="0">
            <a:spAutoFit/>
          </a:bodyPr>
          <a:lstStyle/>
          <a:p>
            <a:r>
              <a:rPr lang="en-US" sz="2800" dirty="0" smtClean="0">
                <a:solidFill>
                  <a:srgbClr val="FF0000"/>
                </a:solidFill>
              </a:rPr>
              <a:t>Writing a letter- to persuade</a:t>
            </a:r>
            <a:endParaRPr lang="en-US" sz="2800" dirty="0">
              <a:solidFill>
                <a:srgbClr val="FF0000"/>
              </a:solidFill>
            </a:endParaRPr>
          </a:p>
        </p:txBody>
      </p:sp>
      <p:sp>
        <p:nvSpPr>
          <p:cNvPr id="7" name="TextBox 6"/>
          <p:cNvSpPr txBox="1"/>
          <p:nvPr/>
        </p:nvSpPr>
        <p:spPr>
          <a:xfrm>
            <a:off x="2362200" y="4495800"/>
            <a:ext cx="4419600" cy="523220"/>
          </a:xfrm>
          <a:prstGeom prst="rect">
            <a:avLst/>
          </a:prstGeom>
          <a:noFill/>
        </p:spPr>
        <p:txBody>
          <a:bodyPr wrap="square" rtlCol="0">
            <a:spAutoFit/>
          </a:bodyPr>
          <a:lstStyle/>
          <a:p>
            <a:r>
              <a:rPr lang="en-US" sz="2800" dirty="0" smtClean="0">
                <a:solidFill>
                  <a:srgbClr val="FF0000"/>
                </a:solidFill>
              </a:rPr>
              <a:t>Your teacher</a:t>
            </a:r>
            <a:endParaRPr lang="en-US" sz="2800" dirty="0">
              <a:solidFill>
                <a:srgbClr val="FF0000"/>
              </a:solidFill>
            </a:endParaRPr>
          </a:p>
        </p:txBody>
      </p:sp>
      <p:sp>
        <p:nvSpPr>
          <p:cNvPr id="8" name="TextBox 7"/>
          <p:cNvSpPr txBox="1"/>
          <p:nvPr/>
        </p:nvSpPr>
        <p:spPr>
          <a:xfrm>
            <a:off x="2057400" y="3962400"/>
            <a:ext cx="5943600" cy="523220"/>
          </a:xfrm>
          <a:prstGeom prst="rect">
            <a:avLst/>
          </a:prstGeom>
          <a:noFill/>
        </p:spPr>
        <p:txBody>
          <a:bodyPr wrap="square" rtlCol="0">
            <a:spAutoFit/>
          </a:bodyPr>
          <a:lstStyle/>
          <a:p>
            <a:r>
              <a:rPr lang="en-US" sz="2800" dirty="0" smtClean="0">
                <a:solidFill>
                  <a:srgbClr val="FF0000"/>
                </a:solidFill>
              </a:rPr>
              <a:t>Selecting a book for the class to read</a:t>
            </a:r>
            <a:endParaRPr lang="en-US" sz="2800" dirty="0">
              <a:solidFill>
                <a:srgbClr val="FF0000"/>
              </a:solidFill>
            </a:endParaRPr>
          </a:p>
        </p:txBody>
      </p:sp>
      <p:sp>
        <p:nvSpPr>
          <p:cNvPr id="9" name="Oval 8"/>
          <p:cNvSpPr/>
          <p:nvPr/>
        </p:nvSpPr>
        <p:spPr>
          <a:xfrm>
            <a:off x="3048000" y="2590800"/>
            <a:ext cx="5334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162800" y="3200400"/>
            <a:ext cx="1143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81200" y="3581400"/>
            <a:ext cx="1143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hanta\AppData\Local\Microsoft\Windows\Temporary Internet Files\Content.IE5\LU7Y75Z7\MC900287416[1].wmf"/>
          <p:cNvPicPr>
            <a:picLocks noChangeAspect="1" noChangeArrowheads="1"/>
          </p:cNvPicPr>
          <p:nvPr/>
        </p:nvPicPr>
        <p:blipFill>
          <a:blip r:embed="rId2" cstate="print"/>
          <a:srcRect/>
          <a:stretch>
            <a:fillRect/>
          </a:stretch>
        </p:blipFill>
        <p:spPr bwMode="auto">
          <a:xfrm>
            <a:off x="6477000" y="4648200"/>
            <a:ext cx="2233188" cy="1750337"/>
          </a:xfrm>
          <a:prstGeom prst="rect">
            <a:avLst/>
          </a:prstGeom>
          <a:noFill/>
        </p:spPr>
      </p:pic>
      <p:sp>
        <p:nvSpPr>
          <p:cNvPr id="12" name="Footer Placeholder 11"/>
          <p:cNvSpPr>
            <a:spLocks noGrp="1"/>
          </p:cNvSpPr>
          <p:nvPr>
            <p:ph type="ftr" sz="quarter" idx="11"/>
          </p:nvPr>
        </p:nvSpPr>
        <p:spPr/>
        <p:txBody>
          <a:bodyPr/>
          <a:lstStyle/>
          <a:p>
            <a:r>
              <a:rPr lang="en-US" smtClean="0"/>
              <a:t>Created By: Shanta Lightfoot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467600" cy="715962"/>
          </a:xfrm>
        </p:spPr>
        <p:txBody>
          <a:bodyPr>
            <a:normAutofit fontScale="90000"/>
          </a:bodyPr>
          <a:lstStyle/>
          <a:p>
            <a:r>
              <a:rPr lang="en-US" dirty="0" smtClean="0"/>
              <a:t>TAP Practice</a:t>
            </a:r>
            <a:endParaRPr lang="en-US" dirty="0"/>
          </a:p>
        </p:txBody>
      </p:sp>
      <p:sp>
        <p:nvSpPr>
          <p:cNvPr id="3" name="Content Placeholder 2"/>
          <p:cNvSpPr>
            <a:spLocks noGrp="1"/>
          </p:cNvSpPr>
          <p:nvPr>
            <p:ph idx="1"/>
          </p:nvPr>
        </p:nvSpPr>
        <p:spPr>
          <a:xfrm>
            <a:off x="381000" y="838200"/>
            <a:ext cx="8305800" cy="5105400"/>
          </a:xfrm>
        </p:spPr>
        <p:txBody>
          <a:bodyPr>
            <a:normAutofit fontScale="92500" lnSpcReduction="20000"/>
          </a:bodyPr>
          <a:lstStyle/>
          <a:p>
            <a:pPr>
              <a:buNone/>
            </a:pPr>
            <a:r>
              <a:rPr lang="en-US" dirty="0" smtClean="0"/>
              <a:t>#1</a:t>
            </a:r>
          </a:p>
          <a:p>
            <a:pPr>
              <a:buNone/>
            </a:pPr>
            <a:r>
              <a:rPr lang="en-US" dirty="0" smtClean="0"/>
              <a:t>Most middle schools have a school-wide list of rules that apply to all students.  Think about the rules that students in your school are required to follow and pick one of these rules to evaluate.  Consider whether or not the rule is necessary in order for your school to be a safe and productive learning environment for all students and adults.  Share your evaluation in a letter to your principal.</a:t>
            </a:r>
          </a:p>
          <a:p>
            <a:r>
              <a:rPr lang="en-US" dirty="0" smtClean="0">
                <a:solidFill>
                  <a:srgbClr val="FFC000"/>
                </a:solidFill>
              </a:rPr>
              <a:t>Topic: ______________________</a:t>
            </a:r>
          </a:p>
          <a:p>
            <a:r>
              <a:rPr lang="en-US" dirty="0" smtClean="0">
                <a:solidFill>
                  <a:srgbClr val="FFC000"/>
                </a:solidFill>
              </a:rPr>
              <a:t>Audience: ___________________</a:t>
            </a:r>
          </a:p>
          <a:p>
            <a:r>
              <a:rPr lang="en-US" dirty="0" smtClean="0">
                <a:solidFill>
                  <a:srgbClr val="FFC000"/>
                </a:solidFill>
              </a:rPr>
              <a:t>Purpose:____________________</a:t>
            </a:r>
          </a:p>
          <a:p>
            <a:pPr>
              <a:buNone/>
            </a:pPr>
            <a:endParaRPr lang="en-US" dirty="0" smtClean="0"/>
          </a:p>
          <a:p>
            <a:pPr>
              <a:buNone/>
            </a:pPr>
            <a:endParaRPr lang="en-US" dirty="0"/>
          </a:p>
        </p:txBody>
      </p:sp>
      <p:sp>
        <p:nvSpPr>
          <p:cNvPr id="4" name="TextBox 3"/>
          <p:cNvSpPr txBox="1"/>
          <p:nvPr/>
        </p:nvSpPr>
        <p:spPr>
          <a:xfrm>
            <a:off x="1752600" y="4191000"/>
            <a:ext cx="5943600" cy="523220"/>
          </a:xfrm>
          <a:prstGeom prst="rect">
            <a:avLst/>
          </a:prstGeom>
          <a:noFill/>
        </p:spPr>
        <p:txBody>
          <a:bodyPr wrap="square" rtlCol="0">
            <a:spAutoFit/>
          </a:bodyPr>
          <a:lstStyle/>
          <a:p>
            <a:r>
              <a:rPr lang="en-US" sz="2800" dirty="0" smtClean="0">
                <a:solidFill>
                  <a:srgbClr val="FF0000"/>
                </a:solidFill>
              </a:rPr>
              <a:t>Rules students have to follow</a:t>
            </a:r>
            <a:endParaRPr lang="en-US" sz="2800" dirty="0">
              <a:solidFill>
                <a:srgbClr val="FF0000"/>
              </a:solidFill>
            </a:endParaRPr>
          </a:p>
        </p:txBody>
      </p:sp>
      <p:sp>
        <p:nvSpPr>
          <p:cNvPr id="5" name="TextBox 4"/>
          <p:cNvSpPr txBox="1"/>
          <p:nvPr/>
        </p:nvSpPr>
        <p:spPr>
          <a:xfrm>
            <a:off x="2362200" y="4724400"/>
            <a:ext cx="4267200" cy="533400"/>
          </a:xfrm>
          <a:prstGeom prst="rect">
            <a:avLst/>
          </a:prstGeom>
          <a:noFill/>
        </p:spPr>
        <p:txBody>
          <a:bodyPr wrap="square" rtlCol="0">
            <a:spAutoFit/>
          </a:bodyPr>
          <a:lstStyle/>
          <a:p>
            <a:r>
              <a:rPr lang="en-US" sz="2800" dirty="0" smtClean="0">
                <a:solidFill>
                  <a:srgbClr val="FF0000"/>
                </a:solidFill>
              </a:rPr>
              <a:t>Principal</a:t>
            </a:r>
            <a:endParaRPr lang="en-US" sz="2800" dirty="0">
              <a:solidFill>
                <a:srgbClr val="FF0000"/>
              </a:solidFill>
            </a:endParaRPr>
          </a:p>
        </p:txBody>
      </p:sp>
      <p:sp>
        <p:nvSpPr>
          <p:cNvPr id="6" name="TextBox 5"/>
          <p:cNvSpPr txBox="1"/>
          <p:nvPr/>
        </p:nvSpPr>
        <p:spPr>
          <a:xfrm>
            <a:off x="2286000" y="5181600"/>
            <a:ext cx="4267200" cy="533400"/>
          </a:xfrm>
          <a:prstGeom prst="rect">
            <a:avLst/>
          </a:prstGeom>
          <a:noFill/>
        </p:spPr>
        <p:txBody>
          <a:bodyPr wrap="square" rtlCol="0">
            <a:spAutoFit/>
          </a:bodyPr>
          <a:lstStyle/>
          <a:p>
            <a:r>
              <a:rPr lang="en-US" sz="2800" dirty="0" smtClean="0">
                <a:solidFill>
                  <a:srgbClr val="FF0000"/>
                </a:solidFill>
              </a:rPr>
              <a:t>Letter- inform, advise</a:t>
            </a:r>
            <a:endParaRPr lang="en-US" sz="2800" dirty="0">
              <a:solidFill>
                <a:srgbClr val="FF0000"/>
              </a:solidFill>
            </a:endParaRPr>
          </a:p>
        </p:txBody>
      </p:sp>
      <p:sp>
        <p:nvSpPr>
          <p:cNvPr id="7" name="Oval 6"/>
          <p:cNvSpPr/>
          <p:nvPr/>
        </p:nvSpPr>
        <p:spPr>
          <a:xfrm>
            <a:off x="762000" y="2743200"/>
            <a:ext cx="7772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10000" y="3810000"/>
            <a:ext cx="1143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0" y="3810000"/>
            <a:ext cx="1676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http://ts3.mm.bing.net/images/thumbnail.aspx?q=517583017350&amp;id=5b2455f5937493af9206551cdb051250&amp;index=ch1&amp;url=http%3a%2f%2fwww.millenniumschools.co.uk%2f_user%2fY%2fZ%2fD%2f8%2fW%2fc_image1.JPG%3f1140603952"/>
          <p:cNvPicPr>
            <a:picLocks noChangeAspect="1" noChangeArrowheads="1"/>
          </p:cNvPicPr>
          <p:nvPr/>
        </p:nvPicPr>
        <p:blipFill>
          <a:blip r:embed="rId2" cstate="print"/>
          <a:srcRect/>
          <a:stretch>
            <a:fillRect/>
          </a:stretch>
        </p:blipFill>
        <p:spPr bwMode="auto">
          <a:xfrm rot="2111136">
            <a:off x="7257207" y="4178882"/>
            <a:ext cx="1413934" cy="2089557"/>
          </a:xfrm>
          <a:prstGeom prst="rect">
            <a:avLst/>
          </a:prstGeom>
          <a:noFill/>
        </p:spPr>
      </p:pic>
      <p:sp>
        <p:nvSpPr>
          <p:cNvPr id="11" name="Footer Placeholder 10"/>
          <p:cNvSpPr>
            <a:spLocks noGrp="1"/>
          </p:cNvSpPr>
          <p:nvPr>
            <p:ph type="ftr" sz="quarter" idx="11"/>
          </p:nvPr>
        </p:nvSpPr>
        <p:spPr/>
        <p:txBody>
          <a:bodyPr/>
          <a:lstStyle/>
          <a:p>
            <a:r>
              <a:rPr lang="en-US" smtClean="0"/>
              <a:t>Created By: Shanta Lightfoot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The PTA at your school has set aside money from this year’s fundraiser to make improvements to your school grounds.  Write an article for the newspaper telling what change is needed, why you think this change should be made, and why others should support this effort.</a:t>
            </a:r>
          </a:p>
          <a:p>
            <a:r>
              <a:rPr lang="en-US" dirty="0" smtClean="0">
                <a:solidFill>
                  <a:srgbClr val="FFC000"/>
                </a:solidFill>
              </a:rPr>
              <a:t>Topic: ______________________</a:t>
            </a:r>
          </a:p>
          <a:p>
            <a:r>
              <a:rPr lang="en-US" dirty="0" smtClean="0">
                <a:solidFill>
                  <a:srgbClr val="FFC000"/>
                </a:solidFill>
              </a:rPr>
              <a:t>Audience: ___________________</a:t>
            </a:r>
          </a:p>
          <a:p>
            <a:r>
              <a:rPr lang="en-US" dirty="0" smtClean="0">
                <a:solidFill>
                  <a:srgbClr val="FFC000"/>
                </a:solidFill>
              </a:rPr>
              <a:t>Purpose:____________________</a:t>
            </a:r>
          </a:p>
          <a:p>
            <a:pPr>
              <a:buNone/>
            </a:pPr>
            <a:endParaRPr lang="en-US" dirty="0" smtClean="0"/>
          </a:p>
          <a:p>
            <a:pPr>
              <a:buNone/>
            </a:pPr>
            <a:endParaRPr lang="en-US" dirty="0" smtClean="0"/>
          </a:p>
          <a:p>
            <a:pPr>
              <a:buNone/>
            </a:pPr>
            <a:endParaRPr lang="en-US" dirty="0"/>
          </a:p>
        </p:txBody>
      </p:sp>
      <p:sp>
        <p:nvSpPr>
          <p:cNvPr id="5" name="TextBox 4"/>
          <p:cNvSpPr txBox="1"/>
          <p:nvPr/>
        </p:nvSpPr>
        <p:spPr>
          <a:xfrm>
            <a:off x="1905000" y="4495800"/>
            <a:ext cx="5943600" cy="523220"/>
          </a:xfrm>
          <a:prstGeom prst="rect">
            <a:avLst/>
          </a:prstGeom>
          <a:noFill/>
        </p:spPr>
        <p:txBody>
          <a:bodyPr wrap="square" rtlCol="0">
            <a:spAutoFit/>
          </a:bodyPr>
          <a:lstStyle/>
          <a:p>
            <a:r>
              <a:rPr lang="en-US" sz="2800" dirty="0" smtClean="0">
                <a:solidFill>
                  <a:srgbClr val="FF0000"/>
                </a:solidFill>
              </a:rPr>
              <a:t>Improvements to school grounds</a:t>
            </a:r>
            <a:endParaRPr lang="en-US" sz="2800" dirty="0">
              <a:solidFill>
                <a:srgbClr val="FF0000"/>
              </a:solidFill>
            </a:endParaRPr>
          </a:p>
        </p:txBody>
      </p:sp>
      <p:sp>
        <p:nvSpPr>
          <p:cNvPr id="6" name="TextBox 5"/>
          <p:cNvSpPr txBox="1"/>
          <p:nvPr/>
        </p:nvSpPr>
        <p:spPr>
          <a:xfrm>
            <a:off x="2514600" y="5029200"/>
            <a:ext cx="5943600" cy="523220"/>
          </a:xfrm>
          <a:prstGeom prst="rect">
            <a:avLst/>
          </a:prstGeom>
          <a:noFill/>
        </p:spPr>
        <p:txBody>
          <a:bodyPr wrap="square" rtlCol="0">
            <a:spAutoFit/>
          </a:bodyPr>
          <a:lstStyle/>
          <a:p>
            <a:r>
              <a:rPr lang="en-US" sz="2800" dirty="0" smtClean="0">
                <a:solidFill>
                  <a:srgbClr val="FF0000"/>
                </a:solidFill>
              </a:rPr>
              <a:t>Students, PTA</a:t>
            </a:r>
            <a:endParaRPr lang="en-US" sz="2800" dirty="0">
              <a:solidFill>
                <a:srgbClr val="FF0000"/>
              </a:solidFill>
            </a:endParaRPr>
          </a:p>
        </p:txBody>
      </p:sp>
      <p:sp>
        <p:nvSpPr>
          <p:cNvPr id="7" name="TextBox 6"/>
          <p:cNvSpPr txBox="1"/>
          <p:nvPr/>
        </p:nvSpPr>
        <p:spPr>
          <a:xfrm>
            <a:off x="2209800" y="5486401"/>
            <a:ext cx="6705600" cy="954107"/>
          </a:xfrm>
          <a:prstGeom prst="rect">
            <a:avLst/>
          </a:prstGeom>
          <a:noFill/>
        </p:spPr>
        <p:txBody>
          <a:bodyPr wrap="square" rtlCol="0">
            <a:spAutoFit/>
          </a:bodyPr>
          <a:lstStyle/>
          <a:p>
            <a:r>
              <a:rPr lang="en-US" sz="2800" dirty="0" smtClean="0">
                <a:solidFill>
                  <a:srgbClr val="FF0000"/>
                </a:solidFill>
              </a:rPr>
              <a:t>Inform, advise, persuade-  write an article for the newspaper. </a:t>
            </a:r>
            <a:endParaRPr lang="en-US" sz="2800" dirty="0">
              <a:solidFill>
                <a:srgbClr val="FF0000"/>
              </a:solidFill>
            </a:endParaRPr>
          </a:p>
        </p:txBody>
      </p:sp>
      <p:sp>
        <p:nvSpPr>
          <p:cNvPr id="8" name="Oval 7"/>
          <p:cNvSpPr/>
          <p:nvPr/>
        </p:nvSpPr>
        <p:spPr>
          <a:xfrm>
            <a:off x="4495800" y="2133600"/>
            <a:ext cx="3962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3400" y="2667000"/>
            <a:ext cx="3962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219200" y="1676400"/>
            <a:ext cx="762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7" name="Picture 3" descr="C:\Users\Shanta\AppData\Local\Microsoft\Windows\Temporary Internet Files\Content.IE5\D7TNETGQ\MP900439446[1].jpg"/>
          <p:cNvPicPr>
            <a:picLocks noChangeAspect="1" noChangeArrowheads="1"/>
          </p:cNvPicPr>
          <p:nvPr/>
        </p:nvPicPr>
        <p:blipFill>
          <a:blip r:embed="rId2" cstate="print"/>
          <a:srcRect/>
          <a:stretch>
            <a:fillRect/>
          </a:stretch>
        </p:blipFill>
        <p:spPr bwMode="auto">
          <a:xfrm>
            <a:off x="7162800" y="3886200"/>
            <a:ext cx="1182624" cy="1575831"/>
          </a:xfrm>
          <a:prstGeom prst="rect">
            <a:avLst/>
          </a:prstGeom>
          <a:noFill/>
        </p:spPr>
      </p:pic>
      <p:sp>
        <p:nvSpPr>
          <p:cNvPr id="11" name="Footer Placeholder 10"/>
          <p:cNvSpPr>
            <a:spLocks noGrp="1"/>
          </p:cNvSpPr>
          <p:nvPr>
            <p:ph type="ftr" sz="quarter" idx="11"/>
          </p:nvPr>
        </p:nvSpPr>
        <p:spPr/>
        <p:txBody>
          <a:bodyPr/>
          <a:lstStyle/>
          <a:p>
            <a:r>
              <a:rPr lang="en-US" smtClean="0"/>
              <a:t>Created By: Shanta Lightfoot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944562"/>
          </a:xfrm>
        </p:spPr>
        <p:txBody>
          <a:bodyPr/>
          <a:lstStyle/>
          <a:p>
            <a:r>
              <a:rPr lang="en-US" dirty="0" smtClean="0"/>
              <a:t>#3</a:t>
            </a:r>
            <a:endParaRPr lang="en-US" dirty="0"/>
          </a:p>
        </p:txBody>
      </p:sp>
      <p:sp>
        <p:nvSpPr>
          <p:cNvPr id="3" name="Content Placeholder 2"/>
          <p:cNvSpPr>
            <a:spLocks noGrp="1"/>
          </p:cNvSpPr>
          <p:nvPr>
            <p:ph idx="1"/>
          </p:nvPr>
        </p:nvSpPr>
        <p:spPr>
          <a:xfrm>
            <a:off x="381000" y="990600"/>
            <a:ext cx="8229600" cy="5410200"/>
          </a:xfrm>
        </p:spPr>
        <p:txBody>
          <a:bodyPr>
            <a:normAutofit/>
          </a:bodyPr>
          <a:lstStyle/>
          <a:p>
            <a:pPr>
              <a:buNone/>
            </a:pPr>
            <a:r>
              <a:rPr lang="en-US" sz="2800" dirty="0" smtClean="0"/>
              <a:t>Research shows that students do well in school when their surroundings are clean and well cared for.  Recently, students reported to the principal that they noticed that the hallways and walkways were littered with garbage.  Gum wrappers and soda cans were everywhere.  In a letter to the president of the student council, consider solutions for how our school can improve the cleanliness of our building.</a:t>
            </a:r>
          </a:p>
          <a:p>
            <a:r>
              <a:rPr lang="en-US" sz="2800" dirty="0" smtClean="0">
                <a:solidFill>
                  <a:srgbClr val="FFC000"/>
                </a:solidFill>
              </a:rPr>
              <a:t>Topic: ______________________</a:t>
            </a:r>
          </a:p>
          <a:p>
            <a:r>
              <a:rPr lang="en-US" sz="2800" dirty="0" smtClean="0">
                <a:solidFill>
                  <a:srgbClr val="FFC000"/>
                </a:solidFill>
              </a:rPr>
              <a:t>Audience: ___________________</a:t>
            </a:r>
          </a:p>
          <a:p>
            <a:r>
              <a:rPr lang="en-US" sz="2800" dirty="0" smtClean="0">
                <a:solidFill>
                  <a:srgbClr val="FFC000"/>
                </a:solidFill>
              </a:rPr>
              <a:t>Purpose:____________________</a:t>
            </a:r>
          </a:p>
          <a:p>
            <a:pPr>
              <a:buNone/>
            </a:pPr>
            <a:endParaRPr lang="en-US" sz="2800" dirty="0"/>
          </a:p>
        </p:txBody>
      </p:sp>
      <p:sp>
        <p:nvSpPr>
          <p:cNvPr id="4" name="TextBox 3"/>
          <p:cNvSpPr txBox="1"/>
          <p:nvPr/>
        </p:nvSpPr>
        <p:spPr>
          <a:xfrm>
            <a:off x="1905000" y="4495800"/>
            <a:ext cx="5943600" cy="523220"/>
          </a:xfrm>
          <a:prstGeom prst="rect">
            <a:avLst/>
          </a:prstGeom>
          <a:noFill/>
        </p:spPr>
        <p:txBody>
          <a:bodyPr wrap="square" rtlCol="0">
            <a:spAutoFit/>
          </a:bodyPr>
          <a:lstStyle/>
          <a:p>
            <a:r>
              <a:rPr lang="en-US" sz="2800" dirty="0" smtClean="0">
                <a:solidFill>
                  <a:srgbClr val="FF0000"/>
                </a:solidFill>
              </a:rPr>
              <a:t>Improvements to school grounds</a:t>
            </a:r>
            <a:endParaRPr lang="en-US" sz="2800" dirty="0">
              <a:solidFill>
                <a:srgbClr val="FF0000"/>
              </a:solidFill>
            </a:endParaRPr>
          </a:p>
        </p:txBody>
      </p:sp>
      <p:sp>
        <p:nvSpPr>
          <p:cNvPr id="5" name="TextBox 4"/>
          <p:cNvSpPr txBox="1"/>
          <p:nvPr/>
        </p:nvSpPr>
        <p:spPr>
          <a:xfrm>
            <a:off x="2362200" y="5029200"/>
            <a:ext cx="5410200" cy="523220"/>
          </a:xfrm>
          <a:prstGeom prst="rect">
            <a:avLst/>
          </a:prstGeom>
          <a:noFill/>
        </p:spPr>
        <p:txBody>
          <a:bodyPr wrap="square" rtlCol="0">
            <a:spAutoFit/>
          </a:bodyPr>
          <a:lstStyle/>
          <a:p>
            <a:r>
              <a:rPr lang="en-US" sz="2800" dirty="0" smtClean="0">
                <a:solidFill>
                  <a:srgbClr val="FF0000"/>
                </a:solidFill>
              </a:rPr>
              <a:t>President of the Student Council </a:t>
            </a:r>
            <a:endParaRPr lang="en-US" sz="2800" dirty="0">
              <a:solidFill>
                <a:srgbClr val="FF0000"/>
              </a:solidFill>
            </a:endParaRPr>
          </a:p>
        </p:txBody>
      </p:sp>
      <p:sp>
        <p:nvSpPr>
          <p:cNvPr id="6" name="TextBox 5"/>
          <p:cNvSpPr txBox="1"/>
          <p:nvPr/>
        </p:nvSpPr>
        <p:spPr>
          <a:xfrm>
            <a:off x="2286000" y="5486400"/>
            <a:ext cx="4267200" cy="533400"/>
          </a:xfrm>
          <a:prstGeom prst="rect">
            <a:avLst/>
          </a:prstGeom>
          <a:noFill/>
        </p:spPr>
        <p:txBody>
          <a:bodyPr wrap="square" rtlCol="0">
            <a:spAutoFit/>
          </a:bodyPr>
          <a:lstStyle/>
          <a:p>
            <a:r>
              <a:rPr lang="en-US" sz="2800" dirty="0" smtClean="0">
                <a:solidFill>
                  <a:srgbClr val="FF0000"/>
                </a:solidFill>
              </a:rPr>
              <a:t>Letter- inform, advise</a:t>
            </a:r>
            <a:endParaRPr lang="en-US" sz="2800" dirty="0">
              <a:solidFill>
                <a:srgbClr val="FF0000"/>
              </a:solidFill>
            </a:endParaRPr>
          </a:p>
        </p:txBody>
      </p:sp>
      <p:sp>
        <p:nvSpPr>
          <p:cNvPr id="9" name="Oval 8"/>
          <p:cNvSpPr/>
          <p:nvPr/>
        </p:nvSpPr>
        <p:spPr>
          <a:xfrm>
            <a:off x="762000" y="3581400"/>
            <a:ext cx="2438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105400" y="3124200"/>
            <a:ext cx="2438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352800" y="3124200"/>
            <a:ext cx="838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1" name="Picture 1" descr="C:\Users\Shanta\AppData\Local\Microsoft\Windows\Temporary Internet Files\Content.IE5\FYYSNCZC\MP900439305[1].jpg"/>
          <p:cNvPicPr>
            <a:picLocks noChangeAspect="1" noChangeArrowheads="1"/>
          </p:cNvPicPr>
          <p:nvPr/>
        </p:nvPicPr>
        <p:blipFill>
          <a:blip r:embed="rId2" cstate="print"/>
          <a:srcRect/>
          <a:stretch>
            <a:fillRect/>
          </a:stretch>
        </p:blipFill>
        <p:spPr bwMode="auto">
          <a:xfrm>
            <a:off x="6934200" y="5588000"/>
            <a:ext cx="1905000" cy="1270000"/>
          </a:xfrm>
          <a:prstGeom prst="rect">
            <a:avLst/>
          </a:prstGeom>
          <a:noFill/>
        </p:spPr>
      </p:pic>
      <p:sp>
        <p:nvSpPr>
          <p:cNvPr id="12" name="Footer Placeholder 11"/>
          <p:cNvSpPr>
            <a:spLocks noGrp="1"/>
          </p:cNvSpPr>
          <p:nvPr>
            <p:ph type="ftr" sz="quarter" idx="11"/>
          </p:nvPr>
        </p:nvSpPr>
        <p:spPr/>
        <p:txBody>
          <a:bodyPr/>
          <a:lstStyle/>
          <a:p>
            <a:r>
              <a:rPr lang="en-US" smtClean="0"/>
              <a:t>Created By: Shanta Lightfoot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257800" cy="1020762"/>
          </a:xfrm>
        </p:spPr>
        <p:txBody>
          <a:bodyPr/>
          <a:lstStyle/>
          <a:p>
            <a:r>
              <a:rPr lang="en-US" dirty="0" smtClean="0"/>
              <a:t>#4</a:t>
            </a:r>
            <a:endParaRPr lang="en-US" dirty="0"/>
          </a:p>
        </p:txBody>
      </p:sp>
      <p:sp>
        <p:nvSpPr>
          <p:cNvPr id="3" name="Content Placeholder 2"/>
          <p:cNvSpPr>
            <a:spLocks noGrp="1"/>
          </p:cNvSpPr>
          <p:nvPr>
            <p:ph idx="1"/>
          </p:nvPr>
        </p:nvSpPr>
        <p:spPr>
          <a:xfrm>
            <a:off x="381000" y="1219200"/>
            <a:ext cx="8229600" cy="4525963"/>
          </a:xfrm>
        </p:spPr>
        <p:txBody>
          <a:bodyPr>
            <a:normAutofit fontScale="92500" lnSpcReduction="20000"/>
          </a:bodyPr>
          <a:lstStyle/>
          <a:p>
            <a:pPr>
              <a:buNone/>
            </a:pPr>
            <a:r>
              <a:rPr lang="en-US" dirty="0" smtClean="0"/>
              <a:t>Many people feel that middle school students watch too much television.  Experts state that watching too much TV can have a negative effect on children.  Write an essay that discusses solution(s) to the problem of children watching too much TV.</a:t>
            </a:r>
          </a:p>
          <a:p>
            <a:r>
              <a:rPr lang="en-US" dirty="0" smtClean="0">
                <a:solidFill>
                  <a:srgbClr val="FFC000"/>
                </a:solidFill>
              </a:rPr>
              <a:t>Topic: ______________________</a:t>
            </a:r>
          </a:p>
          <a:p>
            <a:endParaRPr lang="en-US" dirty="0" smtClean="0">
              <a:solidFill>
                <a:srgbClr val="FFC000"/>
              </a:solidFill>
            </a:endParaRPr>
          </a:p>
          <a:p>
            <a:r>
              <a:rPr lang="en-US" dirty="0" smtClean="0">
                <a:solidFill>
                  <a:srgbClr val="FFC000"/>
                </a:solidFill>
              </a:rPr>
              <a:t>Audience: ___________________</a:t>
            </a:r>
          </a:p>
          <a:p>
            <a:r>
              <a:rPr lang="en-US" dirty="0" smtClean="0">
                <a:solidFill>
                  <a:srgbClr val="FFC000"/>
                </a:solidFill>
              </a:rPr>
              <a:t>Purpose:____________________</a:t>
            </a:r>
            <a:endParaRPr lang="en-US" dirty="0" smtClean="0"/>
          </a:p>
          <a:p>
            <a:pPr>
              <a:buNone/>
            </a:pPr>
            <a:endParaRPr lang="en-US" dirty="0"/>
          </a:p>
        </p:txBody>
      </p:sp>
      <p:sp>
        <p:nvSpPr>
          <p:cNvPr id="4" name="TextBox 3"/>
          <p:cNvSpPr txBox="1"/>
          <p:nvPr/>
        </p:nvSpPr>
        <p:spPr>
          <a:xfrm>
            <a:off x="1752600" y="3429000"/>
            <a:ext cx="7391400" cy="954107"/>
          </a:xfrm>
          <a:prstGeom prst="rect">
            <a:avLst/>
          </a:prstGeom>
          <a:noFill/>
        </p:spPr>
        <p:txBody>
          <a:bodyPr wrap="square" rtlCol="0">
            <a:spAutoFit/>
          </a:bodyPr>
          <a:lstStyle/>
          <a:p>
            <a:r>
              <a:rPr lang="en-US" sz="2800" dirty="0" smtClean="0">
                <a:solidFill>
                  <a:srgbClr val="FF0000"/>
                </a:solidFill>
              </a:rPr>
              <a:t>Watching too much TV can have a negative effect on children</a:t>
            </a:r>
            <a:endParaRPr lang="en-US" sz="2800" dirty="0">
              <a:solidFill>
                <a:srgbClr val="FF0000"/>
              </a:solidFill>
            </a:endParaRPr>
          </a:p>
        </p:txBody>
      </p:sp>
      <p:sp>
        <p:nvSpPr>
          <p:cNvPr id="5" name="TextBox 4"/>
          <p:cNvSpPr txBox="1"/>
          <p:nvPr/>
        </p:nvSpPr>
        <p:spPr>
          <a:xfrm>
            <a:off x="2133600" y="4343400"/>
            <a:ext cx="6705600" cy="523220"/>
          </a:xfrm>
          <a:prstGeom prst="rect">
            <a:avLst/>
          </a:prstGeom>
          <a:noFill/>
        </p:spPr>
        <p:txBody>
          <a:bodyPr wrap="square" rtlCol="0">
            <a:spAutoFit/>
          </a:bodyPr>
          <a:lstStyle/>
          <a:p>
            <a:r>
              <a:rPr lang="en-US" sz="2800" dirty="0">
                <a:solidFill>
                  <a:srgbClr val="FF0000"/>
                </a:solidFill>
              </a:rPr>
              <a:t> </a:t>
            </a:r>
            <a:r>
              <a:rPr lang="en-US" sz="2800" dirty="0" smtClean="0">
                <a:solidFill>
                  <a:srgbClr val="FF0000"/>
                </a:solidFill>
              </a:rPr>
              <a:t>   Experts,  Students, Parents </a:t>
            </a:r>
            <a:endParaRPr lang="en-US" sz="2800" dirty="0">
              <a:solidFill>
                <a:srgbClr val="FF0000"/>
              </a:solidFill>
            </a:endParaRPr>
          </a:p>
        </p:txBody>
      </p:sp>
      <p:sp>
        <p:nvSpPr>
          <p:cNvPr id="6" name="TextBox 5"/>
          <p:cNvSpPr txBox="1"/>
          <p:nvPr/>
        </p:nvSpPr>
        <p:spPr>
          <a:xfrm>
            <a:off x="2057400" y="4800600"/>
            <a:ext cx="7391400" cy="523220"/>
          </a:xfrm>
          <a:prstGeom prst="rect">
            <a:avLst/>
          </a:prstGeom>
          <a:noFill/>
        </p:spPr>
        <p:txBody>
          <a:bodyPr wrap="square" rtlCol="0">
            <a:spAutoFit/>
          </a:bodyPr>
          <a:lstStyle/>
          <a:p>
            <a:r>
              <a:rPr lang="en-US" sz="2800" dirty="0" smtClean="0">
                <a:solidFill>
                  <a:srgbClr val="FF0000"/>
                </a:solidFill>
              </a:rPr>
              <a:t> Essay-inform, advise, persuade</a:t>
            </a:r>
            <a:endParaRPr lang="en-US" sz="2800" dirty="0">
              <a:solidFill>
                <a:srgbClr val="FF0000"/>
              </a:solidFill>
            </a:endParaRPr>
          </a:p>
        </p:txBody>
      </p:sp>
      <p:pic>
        <p:nvPicPr>
          <p:cNvPr id="4097" name="Picture 1" descr="C:\Users\Shanta\AppData\Local\Microsoft\Windows\Temporary Internet Files\Content.IE5\Y6GPUUJE\MC900085430[1].wmf"/>
          <p:cNvPicPr>
            <a:picLocks noChangeAspect="1" noChangeArrowheads="1"/>
          </p:cNvPicPr>
          <p:nvPr/>
        </p:nvPicPr>
        <p:blipFill>
          <a:blip r:embed="rId2" cstate="print"/>
          <a:srcRect/>
          <a:stretch>
            <a:fillRect/>
          </a:stretch>
        </p:blipFill>
        <p:spPr bwMode="auto">
          <a:xfrm>
            <a:off x="6705600" y="3211033"/>
            <a:ext cx="1802524" cy="3646967"/>
          </a:xfrm>
          <a:prstGeom prst="rect">
            <a:avLst/>
          </a:prstGeom>
          <a:noFill/>
        </p:spPr>
      </p:pic>
      <p:sp>
        <p:nvSpPr>
          <p:cNvPr id="8" name="Footer Placeholder 7"/>
          <p:cNvSpPr>
            <a:spLocks noGrp="1"/>
          </p:cNvSpPr>
          <p:nvPr>
            <p:ph type="ftr" sz="quarter" idx="11"/>
          </p:nvPr>
        </p:nvSpPr>
        <p:spPr/>
        <p:txBody>
          <a:bodyPr/>
          <a:lstStyle/>
          <a:p>
            <a:r>
              <a:rPr lang="en-US" smtClean="0"/>
              <a:t>Created By: Shanta Lightfoot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Your teacher has asked you to help select the next book that will be read in class.  Think about books that you have read.  Evaluate a book that you would recommend for the class based on the criteria you use to select books.  Share your criteria with your teacher in a letter.</a:t>
            </a:r>
          </a:p>
          <a:p>
            <a:r>
              <a:rPr lang="en-US" dirty="0" smtClean="0">
                <a:solidFill>
                  <a:srgbClr val="FFC000"/>
                </a:solidFill>
              </a:rPr>
              <a:t>Topic: ______________________</a:t>
            </a:r>
          </a:p>
          <a:p>
            <a:r>
              <a:rPr lang="en-US" dirty="0" smtClean="0">
                <a:solidFill>
                  <a:srgbClr val="FFC000"/>
                </a:solidFill>
              </a:rPr>
              <a:t>Audience: ___________________</a:t>
            </a:r>
          </a:p>
          <a:p>
            <a:r>
              <a:rPr lang="en-US" dirty="0" smtClean="0">
                <a:solidFill>
                  <a:srgbClr val="FFC000"/>
                </a:solidFill>
              </a:rPr>
              <a:t>Purpose:____________________</a:t>
            </a:r>
            <a:endParaRPr lang="en-US" dirty="0">
              <a:solidFill>
                <a:srgbClr val="FFC000"/>
              </a:solidFill>
            </a:endParaRPr>
          </a:p>
        </p:txBody>
      </p:sp>
      <p:sp>
        <p:nvSpPr>
          <p:cNvPr id="5" name="TextBox 4"/>
          <p:cNvSpPr txBox="1"/>
          <p:nvPr/>
        </p:nvSpPr>
        <p:spPr>
          <a:xfrm>
            <a:off x="1828800" y="4419600"/>
            <a:ext cx="5943600" cy="523220"/>
          </a:xfrm>
          <a:prstGeom prst="rect">
            <a:avLst/>
          </a:prstGeom>
          <a:noFill/>
        </p:spPr>
        <p:txBody>
          <a:bodyPr wrap="square" rtlCol="0">
            <a:spAutoFit/>
          </a:bodyPr>
          <a:lstStyle/>
          <a:p>
            <a:r>
              <a:rPr lang="en-US" sz="2800" dirty="0" smtClean="0">
                <a:solidFill>
                  <a:srgbClr val="FF0000"/>
                </a:solidFill>
              </a:rPr>
              <a:t>Selecting a book for the class to read</a:t>
            </a:r>
            <a:endParaRPr lang="en-US" sz="2800" dirty="0">
              <a:solidFill>
                <a:srgbClr val="FF0000"/>
              </a:solidFill>
            </a:endParaRPr>
          </a:p>
        </p:txBody>
      </p:sp>
      <p:sp>
        <p:nvSpPr>
          <p:cNvPr id="6" name="TextBox 5"/>
          <p:cNvSpPr txBox="1"/>
          <p:nvPr/>
        </p:nvSpPr>
        <p:spPr>
          <a:xfrm>
            <a:off x="2590800" y="4953000"/>
            <a:ext cx="4419600" cy="523220"/>
          </a:xfrm>
          <a:prstGeom prst="rect">
            <a:avLst/>
          </a:prstGeom>
          <a:noFill/>
        </p:spPr>
        <p:txBody>
          <a:bodyPr wrap="square" rtlCol="0">
            <a:spAutoFit/>
          </a:bodyPr>
          <a:lstStyle/>
          <a:p>
            <a:r>
              <a:rPr lang="en-US" sz="2800" dirty="0" smtClean="0">
                <a:solidFill>
                  <a:srgbClr val="FF0000"/>
                </a:solidFill>
              </a:rPr>
              <a:t>Your teacher</a:t>
            </a:r>
            <a:endParaRPr lang="en-US" sz="2800" dirty="0">
              <a:solidFill>
                <a:srgbClr val="FF0000"/>
              </a:solidFill>
            </a:endParaRPr>
          </a:p>
        </p:txBody>
      </p:sp>
      <p:sp>
        <p:nvSpPr>
          <p:cNvPr id="7" name="TextBox 6"/>
          <p:cNvSpPr txBox="1"/>
          <p:nvPr/>
        </p:nvSpPr>
        <p:spPr>
          <a:xfrm>
            <a:off x="2362200" y="5486400"/>
            <a:ext cx="4419600" cy="523220"/>
          </a:xfrm>
          <a:prstGeom prst="rect">
            <a:avLst/>
          </a:prstGeom>
          <a:noFill/>
        </p:spPr>
        <p:txBody>
          <a:bodyPr wrap="square" rtlCol="0">
            <a:spAutoFit/>
          </a:bodyPr>
          <a:lstStyle/>
          <a:p>
            <a:r>
              <a:rPr lang="en-US" sz="2800" dirty="0" smtClean="0">
                <a:solidFill>
                  <a:srgbClr val="FF0000"/>
                </a:solidFill>
              </a:rPr>
              <a:t>Writing a letter- to persuade</a:t>
            </a:r>
            <a:endParaRPr lang="en-US" sz="2800" dirty="0">
              <a:solidFill>
                <a:srgbClr val="FF0000"/>
              </a:solidFill>
            </a:endParaRPr>
          </a:p>
        </p:txBody>
      </p:sp>
      <p:sp>
        <p:nvSpPr>
          <p:cNvPr id="8" name="Oval 7"/>
          <p:cNvSpPr/>
          <p:nvPr/>
        </p:nvSpPr>
        <p:spPr>
          <a:xfrm>
            <a:off x="3810000" y="2514600"/>
            <a:ext cx="2895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81400" y="4038600"/>
            <a:ext cx="1371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486400" y="3886200"/>
            <a:ext cx="1219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3" name="Picture 1" descr="C:\Users\Shanta\AppData\Local\Microsoft\Windows\Temporary Internet Files\Content.IE5\FYYSNCZC\MC900432645[1].png"/>
          <p:cNvPicPr>
            <a:picLocks noChangeAspect="1" noChangeArrowheads="1"/>
          </p:cNvPicPr>
          <p:nvPr/>
        </p:nvPicPr>
        <p:blipFill>
          <a:blip r:embed="rId2" cstate="print"/>
          <a:srcRect/>
          <a:stretch>
            <a:fillRect/>
          </a:stretch>
        </p:blipFill>
        <p:spPr bwMode="auto">
          <a:xfrm>
            <a:off x="6248400" y="0"/>
            <a:ext cx="1714500" cy="1714500"/>
          </a:xfrm>
          <a:prstGeom prst="rect">
            <a:avLst/>
          </a:prstGeom>
          <a:noFill/>
        </p:spPr>
      </p:pic>
      <p:sp>
        <p:nvSpPr>
          <p:cNvPr id="11" name="Footer Placeholder 10"/>
          <p:cNvSpPr>
            <a:spLocks noGrp="1"/>
          </p:cNvSpPr>
          <p:nvPr>
            <p:ph type="ftr" sz="quarter" idx="11"/>
          </p:nvPr>
        </p:nvSpPr>
        <p:spPr/>
        <p:txBody>
          <a:bodyPr/>
          <a:lstStyle/>
          <a:p>
            <a:r>
              <a:rPr lang="en-US" smtClean="0"/>
              <a:t>Created By: Shanta Lightfoot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linds(horizontal)">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276600" cy="1173162"/>
          </a:xfrm>
        </p:spPr>
        <p:txBody>
          <a:bodyPr/>
          <a:lstStyle/>
          <a:p>
            <a:r>
              <a:rPr lang="en-US" dirty="0" smtClean="0"/>
              <a:t>#6</a:t>
            </a:r>
            <a:endParaRPr lang="en-US" dirty="0"/>
          </a:p>
        </p:txBody>
      </p:sp>
      <p:sp>
        <p:nvSpPr>
          <p:cNvPr id="3" name="Content Placeholder 2"/>
          <p:cNvSpPr>
            <a:spLocks noGrp="1"/>
          </p:cNvSpPr>
          <p:nvPr>
            <p:ph idx="1"/>
          </p:nvPr>
        </p:nvSpPr>
        <p:spPr>
          <a:xfrm>
            <a:off x="457200" y="1066800"/>
            <a:ext cx="8305800" cy="5257800"/>
          </a:xfrm>
        </p:spPr>
        <p:txBody>
          <a:bodyPr>
            <a:normAutofit fontScale="85000" lnSpcReduction="20000"/>
          </a:bodyPr>
          <a:lstStyle/>
          <a:p>
            <a:pPr>
              <a:buNone/>
            </a:pPr>
            <a:r>
              <a:rPr lang="en-US" dirty="0" smtClean="0"/>
              <a:t>Young people are more unhealthy, overweight,  and obese than ever, because they are developing habits of unhealthy eating with little exercise.  Parents, doctors, and teens are worried about this epidemic, but often don’t know what to do about it.  Consider the problem of overweight young people and their lack of healthy habits.  How could students make better choices regarding food and exercise?  Evaluate the reasonable solutions that would convince teens to change their unhealthy lifestyle. </a:t>
            </a:r>
          </a:p>
          <a:p>
            <a:r>
              <a:rPr lang="en-US" dirty="0" smtClean="0">
                <a:solidFill>
                  <a:srgbClr val="FFC000"/>
                </a:solidFill>
              </a:rPr>
              <a:t>Topic: ______________________</a:t>
            </a:r>
          </a:p>
          <a:p>
            <a:endParaRPr lang="en-US" dirty="0" smtClean="0">
              <a:solidFill>
                <a:srgbClr val="FFC000"/>
              </a:solidFill>
            </a:endParaRPr>
          </a:p>
          <a:p>
            <a:r>
              <a:rPr lang="en-US" dirty="0" smtClean="0">
                <a:solidFill>
                  <a:srgbClr val="FFC000"/>
                </a:solidFill>
              </a:rPr>
              <a:t>Audience: ___________________</a:t>
            </a:r>
          </a:p>
          <a:p>
            <a:r>
              <a:rPr lang="en-US" dirty="0" smtClean="0">
                <a:solidFill>
                  <a:srgbClr val="FFC000"/>
                </a:solidFill>
              </a:rPr>
              <a:t>Purpose:____________________</a:t>
            </a:r>
          </a:p>
          <a:p>
            <a:pPr>
              <a:buNone/>
            </a:pPr>
            <a:endParaRPr lang="en-US" dirty="0"/>
          </a:p>
        </p:txBody>
      </p:sp>
      <p:sp>
        <p:nvSpPr>
          <p:cNvPr id="4" name="TextBox 3"/>
          <p:cNvSpPr txBox="1"/>
          <p:nvPr/>
        </p:nvSpPr>
        <p:spPr>
          <a:xfrm>
            <a:off x="1676400" y="4267200"/>
            <a:ext cx="6858000" cy="954107"/>
          </a:xfrm>
          <a:prstGeom prst="rect">
            <a:avLst/>
          </a:prstGeom>
          <a:noFill/>
        </p:spPr>
        <p:txBody>
          <a:bodyPr wrap="square" rtlCol="0">
            <a:spAutoFit/>
          </a:bodyPr>
          <a:lstStyle/>
          <a:p>
            <a:r>
              <a:rPr lang="en-US" sz="2800" dirty="0" smtClean="0">
                <a:solidFill>
                  <a:srgbClr val="FF0000"/>
                </a:solidFill>
              </a:rPr>
              <a:t>Overweight young people and their lack of healthy habits. </a:t>
            </a:r>
            <a:endParaRPr lang="en-US" sz="2800" dirty="0">
              <a:solidFill>
                <a:srgbClr val="FF0000"/>
              </a:solidFill>
            </a:endParaRPr>
          </a:p>
        </p:txBody>
      </p:sp>
      <p:sp>
        <p:nvSpPr>
          <p:cNvPr id="5" name="TextBox 4"/>
          <p:cNvSpPr txBox="1"/>
          <p:nvPr/>
        </p:nvSpPr>
        <p:spPr>
          <a:xfrm>
            <a:off x="2133600" y="5181600"/>
            <a:ext cx="6858000" cy="523220"/>
          </a:xfrm>
          <a:prstGeom prst="rect">
            <a:avLst/>
          </a:prstGeom>
          <a:noFill/>
        </p:spPr>
        <p:txBody>
          <a:bodyPr wrap="square" rtlCol="0">
            <a:spAutoFit/>
          </a:bodyPr>
          <a:lstStyle/>
          <a:p>
            <a:r>
              <a:rPr lang="en-US" sz="2800" dirty="0" smtClean="0">
                <a:solidFill>
                  <a:srgbClr val="FF0000"/>
                </a:solidFill>
              </a:rPr>
              <a:t>Teens, Adults, Cafeteria Workers, etc</a:t>
            </a:r>
            <a:endParaRPr lang="en-US" sz="2800" dirty="0">
              <a:solidFill>
                <a:srgbClr val="FF0000"/>
              </a:solidFill>
            </a:endParaRPr>
          </a:p>
        </p:txBody>
      </p:sp>
      <p:sp>
        <p:nvSpPr>
          <p:cNvPr id="6" name="TextBox 5"/>
          <p:cNvSpPr txBox="1"/>
          <p:nvPr/>
        </p:nvSpPr>
        <p:spPr>
          <a:xfrm>
            <a:off x="2057400" y="5562600"/>
            <a:ext cx="6858000" cy="954107"/>
          </a:xfrm>
          <a:prstGeom prst="rect">
            <a:avLst/>
          </a:prstGeom>
          <a:noFill/>
        </p:spPr>
        <p:txBody>
          <a:bodyPr wrap="square" rtlCol="0">
            <a:spAutoFit/>
          </a:bodyPr>
          <a:lstStyle/>
          <a:p>
            <a:r>
              <a:rPr lang="en-US" sz="2800" dirty="0" smtClean="0">
                <a:solidFill>
                  <a:srgbClr val="FF0000"/>
                </a:solidFill>
              </a:rPr>
              <a:t>Advise, persuade- Students to make better choices</a:t>
            </a:r>
            <a:endParaRPr lang="en-US" sz="2800" dirty="0">
              <a:solidFill>
                <a:srgbClr val="FF0000"/>
              </a:solidFill>
            </a:endParaRPr>
          </a:p>
        </p:txBody>
      </p:sp>
      <p:sp>
        <p:nvSpPr>
          <p:cNvPr id="7" name="Oval 6"/>
          <p:cNvSpPr/>
          <p:nvPr/>
        </p:nvSpPr>
        <p:spPr>
          <a:xfrm>
            <a:off x="1219200" y="2667000"/>
            <a:ext cx="7391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524000" y="3048000"/>
            <a:ext cx="7391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447800" y="1066800"/>
            <a:ext cx="7391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9" name="Picture 1" descr="C:\Users\Shanta\AppData\Local\Microsoft\Windows\Temporary Internet Files\Content.IE5\Y6GPUUJE\MP910221084[1].jpg"/>
          <p:cNvPicPr>
            <a:picLocks noChangeAspect="1" noChangeArrowheads="1"/>
          </p:cNvPicPr>
          <p:nvPr/>
        </p:nvPicPr>
        <p:blipFill>
          <a:blip r:embed="rId2" cstate="print"/>
          <a:srcRect/>
          <a:stretch>
            <a:fillRect/>
          </a:stretch>
        </p:blipFill>
        <p:spPr bwMode="auto">
          <a:xfrm>
            <a:off x="8001000" y="4114800"/>
            <a:ext cx="1143000" cy="1524000"/>
          </a:xfrm>
          <a:prstGeom prst="rect">
            <a:avLst/>
          </a:prstGeom>
          <a:noFill/>
        </p:spPr>
      </p:pic>
      <p:sp>
        <p:nvSpPr>
          <p:cNvPr id="11" name="Footer Placeholder 10"/>
          <p:cNvSpPr>
            <a:spLocks noGrp="1"/>
          </p:cNvSpPr>
          <p:nvPr>
            <p:ph type="ftr" sz="quarter" idx="11"/>
          </p:nvPr>
        </p:nvSpPr>
        <p:spPr/>
        <p:txBody>
          <a:bodyPr/>
          <a:lstStyle/>
          <a:p>
            <a:r>
              <a:rPr lang="en-US" smtClean="0"/>
              <a:t>Created By: Shanta Lightfoot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805</Words>
  <Application>Microsoft Office PowerPoint</Application>
  <PresentationFormat>On-screen Show (4:3)</PresentationFormat>
  <Paragraphs>84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What is the Topic/Thesis Statement</vt:lpstr>
      <vt:lpstr>The Topic/Thesis Sentence Formula</vt:lpstr>
      <vt:lpstr>Slide 3</vt:lpstr>
      <vt:lpstr>TAP Practice</vt:lpstr>
      <vt:lpstr>#2</vt:lpstr>
      <vt:lpstr>#3</vt:lpstr>
      <vt:lpstr>#4</vt:lpstr>
      <vt:lpstr>#5</vt:lpstr>
      <vt:lpstr>#6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 January 31, 2011</dc:title>
  <dc:creator>Shanta</dc:creator>
  <cp:lastModifiedBy>MBall</cp:lastModifiedBy>
  <cp:revision>15</cp:revision>
  <dcterms:created xsi:type="dcterms:W3CDTF">2011-01-31T00:42:43Z</dcterms:created>
  <dcterms:modified xsi:type="dcterms:W3CDTF">2012-01-24T21:40:35Z</dcterms:modified>
</cp:coreProperties>
</file>