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15"/>
  </p:notesMasterIdLst>
  <p:handoutMasterIdLst>
    <p:handoutMasterId r:id="rId16"/>
  </p:handoutMasterIdLst>
  <p:sldIdLst>
    <p:sldId id="256" r:id="rId3"/>
    <p:sldId id="284" r:id="rId4"/>
    <p:sldId id="285" r:id="rId5"/>
    <p:sldId id="258" r:id="rId6"/>
    <p:sldId id="260" r:id="rId7"/>
    <p:sldId id="262" r:id="rId8"/>
    <p:sldId id="263" r:id="rId9"/>
    <p:sldId id="280" r:id="rId10"/>
    <p:sldId id="281" r:id="rId11"/>
    <p:sldId id="282" r:id="rId12"/>
    <p:sldId id="283" r:id="rId13"/>
    <p:sldId id="286" r:id="rId14"/>
  </p:sldIdLst>
  <p:sldSz cx="9144000" cy="6858000" type="screen4x3"/>
  <p:notesSz cx="6858000" cy="9144000"/>
  <p:embeddedFontLst>
    <p:embeddedFont>
      <p:font typeface="Segoe UI" pitchFamily="34" charset="0"/>
      <p:regular r:id="rId17"/>
      <p:bold r:id="rId18"/>
      <p:italic r:id="rId19"/>
      <p:boldItalic r:id="rId20"/>
    </p:embeddedFont>
    <p:embeddedFont>
      <p:font typeface="Kristen ITC" pitchFamily="66" charset="0"/>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650" autoAdjust="0"/>
  </p:normalViewPr>
  <p:slideViewPr>
    <p:cSldViewPr>
      <p:cViewPr varScale="1">
        <p:scale>
          <a:sx n="75" d="100"/>
          <a:sy n="75" d="100"/>
        </p:scale>
        <p:origin x="-510" y="-90"/>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8/22/2011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xmlns="" val="387089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8/22/2011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xmlns="" val="130950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1470025"/>
          </a:xfrm>
        </p:spPr>
        <p:txBody>
          <a:bodyPr anchor="b" anchorCtr="0"/>
          <a:lstStyle>
            <a:lvl1pPr>
              <a:defRPr>
                <a:solidFill>
                  <a:schemeClr val="bg2">
                    <a:lumMod val="25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99600" y="1328400"/>
            <a:ext cx="6400800" cy="1752600"/>
          </a:xfrm>
        </p:spPr>
        <p:txBody>
          <a:bodyPr>
            <a:normAutofit/>
          </a:bodyPr>
          <a:lstStyle>
            <a:lvl1pPr marL="0" indent="0" algn="l">
              <a:buNone/>
              <a:defRPr sz="240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3124200" y="6541800"/>
            <a:ext cx="2895600" cy="365125"/>
          </a:xfrm>
        </p:spPr>
        <p:txBody>
          <a:bodyPr/>
          <a:lstStyle/>
          <a:p>
            <a:endParaRPr lang="en-US" dirty="0"/>
          </a:p>
        </p:txBody>
      </p:sp>
      <p:sp>
        <p:nvSpPr>
          <p:cNvPr id="6"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pPr/>
              <a:t>‹#›</a:t>
            </a:fld>
            <a:endParaRPr lang="en-US" dirty="0"/>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52600"/>
            <a:ext cx="30083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9"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
        <p:nvSpPr>
          <p:cNvPr id="12" name="Footer Placeholder 4"/>
          <p:cNvSpPr>
            <a:spLocks noGrp="1"/>
          </p:cNvSpPr>
          <p:nvPr>
            <p:ph type="ftr" sz="quarter" idx="3"/>
          </p:nvPr>
        </p:nvSpPr>
        <p:spPr>
          <a:xfrm>
            <a:off x="3124200" y="6541800"/>
            <a:ext cx="2895600" cy="365125"/>
          </a:xfrm>
          <a:prstGeom prst="rect">
            <a:avLst/>
          </a:prstGeom>
        </p:spPr>
        <p:txBody>
          <a:bodyPr/>
          <a:lstStyle>
            <a:lvl1pPr algn="ctr">
              <a:defRPr sz="1200">
                <a:solidFill>
                  <a:schemeClr val="accent1">
                    <a:lumMod val="75000"/>
                  </a:schemeClr>
                </a:solidFill>
              </a:defRPr>
            </a:lvl1pPr>
          </a:lstStyle>
          <a:p>
            <a:endParaRPr lang="en-US" dirty="0"/>
          </a:p>
        </p:txBody>
      </p:sp>
      <p:sp>
        <p:nvSpPr>
          <p:cNvPr id="13" name="Slide Number Placeholder 5"/>
          <p:cNvSpPr>
            <a:spLocks noGrp="1"/>
          </p:cNvSpPr>
          <p:nvPr>
            <p:ph type="sldNum" sz="quarter" idx="4"/>
          </p:nvPr>
        </p:nvSpPr>
        <p:spPr>
          <a:xfrm>
            <a:off x="457200" y="6541800"/>
            <a:ext cx="2133600" cy="365125"/>
          </a:xfrm>
          <a:prstGeom prst="rect">
            <a:avLst/>
          </a:prstGeom>
        </p:spPr>
        <p:txBody>
          <a:bodyPr/>
          <a:lstStyle>
            <a:lvl1pPr algn="l">
              <a:defRPr sz="1600" b="1">
                <a:solidFill>
                  <a:schemeClr val="accent1">
                    <a:lumMod val="75000"/>
                  </a:schemeClr>
                </a:solidFill>
              </a:defRPr>
            </a:lvl1pPr>
          </a:lstStyle>
          <a:p>
            <a:fld id="{81582BD6-FC20-4557-852B-8433F8572D30}" type="slidenum">
              <a:rPr lang="en-US" smtClean="0"/>
              <a:pPr/>
              <a:t>‹#›</a:t>
            </a:fld>
            <a:endParaRPr lang="en-US" dirty="0"/>
          </a:p>
        </p:txBody>
      </p:sp>
    </p:spTree>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5181600"/>
            <a:ext cx="3962400" cy="338138"/>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5052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10"/>
          </p:nvPr>
        </p:nvSpPr>
        <p:spPr>
          <a:xfrm>
            <a:off x="3124200" y="6541800"/>
            <a:ext cx="2895600" cy="365125"/>
          </a:xfrm>
        </p:spPr>
        <p:txBody>
          <a:bodyPr/>
          <a:lstStyle/>
          <a:p>
            <a:endParaRPr lang="en-US" dirty="0"/>
          </a:p>
        </p:txBody>
      </p:sp>
      <p:sp>
        <p:nvSpPr>
          <p:cNvPr id="9"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pPr/>
              <a:t>‹#›</a:t>
            </a:fld>
            <a:endParaRPr lang="en-US" dirty="0"/>
          </a:p>
        </p:txBody>
      </p:sp>
    </p:spTree>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274638"/>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7162800"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124200" y="65507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57200" y="6550750"/>
            <a:ext cx="21336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pPr/>
              <a:t>‹#›</a:t>
            </a:fld>
            <a:endParaRPr lang="en-US" dirty="0"/>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81200" y="16764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10"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2"/>
          <p:cNvSpPr>
            <a:spLocks noGrp="1"/>
          </p:cNvSpPr>
          <p:nvPr>
            <p:ph type="ftr" sz="quarter" idx="10"/>
          </p:nvPr>
        </p:nvSpPr>
        <p:spPr>
          <a:xfrm>
            <a:off x="3124200" y="6541800"/>
            <a:ext cx="2895600" cy="365125"/>
          </a:xfrm>
        </p:spPr>
        <p:txBody>
          <a:bodyPr/>
          <a:lstStyle/>
          <a:p>
            <a:endParaRPr lang="en-US" dirty="0"/>
          </a:p>
        </p:txBody>
      </p:sp>
      <p:sp>
        <p:nvSpPr>
          <p:cNvPr id="10"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pPr/>
              <a:t>‹#›</a:t>
            </a:fld>
            <a:endParaRPr lang="en-US" dirty="0"/>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2"/>
          <p:cNvSpPr>
            <a:spLocks noGrp="1"/>
          </p:cNvSpPr>
          <p:nvPr>
            <p:ph type="ftr" sz="quarter" idx="10"/>
          </p:nvPr>
        </p:nvSpPr>
        <p:spPr>
          <a:xfrm>
            <a:off x="3124200" y="6541800"/>
            <a:ext cx="2895600" cy="365125"/>
          </a:xfrm>
        </p:spPr>
        <p:txBody>
          <a:bodyPr/>
          <a:lstStyle/>
          <a:p>
            <a:endParaRPr lang="en-US" dirty="0"/>
          </a:p>
        </p:txBody>
      </p:sp>
      <p:sp>
        <p:nvSpPr>
          <p:cNvPr id="10"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pPr/>
              <a:t>‹#›</a:t>
            </a:fld>
            <a:endParaRPr lang="en-US" dirty="0"/>
          </a:p>
        </p:txBody>
      </p:sp>
      <p:sp>
        <p:nvSpPr>
          <p:cNvPr id="15"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7"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13" name="Straight Connector 12"/>
          <p:cNvCxnSpPr>
            <a:endCxn id="9" idx="3"/>
          </p:cNvCxnSpPr>
          <p:nvPr userDrawn="1"/>
        </p:nvCxnSpPr>
        <p:spPr>
          <a:xfrm rot="5400000">
            <a:off x="1650603" y="3303191"/>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1"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2"/>
          <p:cNvSpPr>
            <a:spLocks noGrp="1"/>
          </p:cNvSpPr>
          <p:nvPr>
            <p:ph type="ftr" sz="quarter" idx="10"/>
          </p:nvPr>
        </p:nvSpPr>
        <p:spPr>
          <a:xfrm>
            <a:off x="3124200" y="6541800"/>
            <a:ext cx="2895600" cy="365125"/>
          </a:xfrm>
        </p:spPr>
        <p:txBody>
          <a:bodyPr/>
          <a:lstStyle/>
          <a:p>
            <a:endParaRPr lang="en-US" dirty="0"/>
          </a:p>
        </p:txBody>
      </p:sp>
      <p:sp>
        <p:nvSpPr>
          <p:cNvPr id="11"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pPr/>
              <a:t>‹#›</a:t>
            </a:fld>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428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smtClean="0"/>
              <a:t>Click to edit Master text styles</a:t>
            </a:r>
          </a:p>
        </p:txBody>
      </p:sp>
      <p:sp>
        <p:nvSpPr>
          <p:cNvPr id="9" name="Footer Placeholder 2"/>
          <p:cNvSpPr>
            <a:spLocks noGrp="1"/>
          </p:cNvSpPr>
          <p:nvPr>
            <p:ph type="ftr" sz="quarter" idx="10"/>
          </p:nvPr>
        </p:nvSpPr>
        <p:spPr>
          <a:xfrm>
            <a:off x="3124200" y="6541800"/>
            <a:ext cx="2895600" cy="365125"/>
          </a:xfrm>
        </p:spPr>
        <p:txBody>
          <a:bodyPr/>
          <a:lstStyle/>
          <a:p>
            <a:endParaRPr lang="en-US" dirty="0"/>
          </a:p>
        </p:txBody>
      </p:sp>
      <p:sp>
        <p:nvSpPr>
          <p:cNvPr id="10" name="Slide Number Placeholder 3"/>
          <p:cNvSpPr>
            <a:spLocks noGrp="1"/>
          </p:cNvSpPr>
          <p:nvPr>
            <p:ph type="sldNum" sz="quarter" idx="11"/>
          </p:nvPr>
        </p:nvSpPr>
        <p:spPr>
          <a:xfrm>
            <a:off x="457200" y="6541800"/>
            <a:ext cx="2133600" cy="365125"/>
          </a:xfrm>
        </p:spPr>
        <p:txBody>
          <a:bodyPr/>
          <a:lstStyle/>
          <a:p>
            <a:fld id="{81582BD6-FC20-4557-852B-8433F8572D30}" type="slidenum">
              <a:rPr lang="en-US" smtClean="0"/>
              <a:pPr/>
              <a:t>‹#›</a:t>
            </a:fld>
            <a:endParaRPr lang="en-US" dirty="0"/>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000" y="457200"/>
            <a:ext cx="8229600" cy="6397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3124200" y="6541800"/>
            <a:ext cx="2895600" cy="365125"/>
          </a:xfrm>
          <a:prstGeom prst="rect">
            <a:avLst/>
          </a:prstGeom>
        </p:spPr>
        <p:txBody>
          <a:bodyPr/>
          <a:lstStyle>
            <a:lvl1pPr algn="ctr">
              <a:defRPr sz="1200">
                <a:solidFill>
                  <a:schemeClr val="accent1">
                    <a:lumMod val="75000"/>
                  </a:schemeClr>
                </a:solidFill>
              </a:defRPr>
            </a:lvl1pPr>
          </a:lstStyle>
          <a:p>
            <a:endParaRPr lang="en-US" dirty="0"/>
          </a:p>
        </p:txBody>
      </p:sp>
      <p:sp>
        <p:nvSpPr>
          <p:cNvPr id="11" name="Slide Number Placeholder 5"/>
          <p:cNvSpPr>
            <a:spLocks noGrp="1"/>
          </p:cNvSpPr>
          <p:nvPr>
            <p:ph type="sldNum" sz="quarter" idx="4"/>
          </p:nvPr>
        </p:nvSpPr>
        <p:spPr>
          <a:xfrm>
            <a:off x="457200" y="6541800"/>
            <a:ext cx="2133600" cy="365125"/>
          </a:xfrm>
          <a:prstGeom prst="rect">
            <a:avLst/>
          </a:prstGeom>
        </p:spPr>
        <p:txBody>
          <a:bodyPr/>
          <a:lstStyle>
            <a:lvl1pPr algn="l">
              <a:defRPr sz="1600" b="1">
                <a:solidFill>
                  <a:schemeClr val="accent1">
                    <a:lumMod val="75000"/>
                  </a:schemeClr>
                </a:solidFill>
              </a:defRPr>
            </a:lvl1pPr>
          </a:lstStyle>
          <a:p>
            <a:fld id="{81582BD6-FC20-4557-852B-8433F8572D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p:newsflash/>
  </p:transition>
  <p:hf sldNum="0" hdr="0" ftr="0" dt="0"/>
  <p:txStyles>
    <p:titleStyle>
      <a:lvl1pPr algn="l" defTabSz="914400" rtl="0" eaLnBrk="1" latinLnBrk="0" hangingPunct="1">
        <a:spcBef>
          <a:spcPct val="0"/>
        </a:spcBef>
        <a:buNone/>
        <a:defRPr sz="3600" b="1" kern="1200" baseline="0">
          <a:solidFill>
            <a:schemeClr val="bg2">
              <a:lumMod val="25000"/>
            </a:schemeClr>
          </a:solidFill>
          <a:latin typeface="+mj-lt"/>
          <a:ea typeface="+mj-ea"/>
          <a:cs typeface="+mj-cs"/>
        </a:defRPr>
      </a:lvl1pPr>
    </p:titleStyle>
    <p:bodyStyle>
      <a:lvl1pPr marL="0" indent="0" algn="l" defTabSz="914400" rtl="0" eaLnBrk="1" latinLnBrk="0" hangingPunct="1">
        <a:lnSpc>
          <a:spcPct val="100000"/>
        </a:lnSpc>
        <a:spcBef>
          <a:spcPct val="20000"/>
        </a:spcBef>
        <a:buClr>
          <a:schemeClr val="tx2">
            <a:lumMod val="75000"/>
          </a:schemeClr>
        </a:buClr>
        <a:buSzPct val="70000"/>
        <a:buFont typeface="Arial" pitchFamily="34" charset="0"/>
        <a:buNone/>
        <a:defRPr sz="32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ct val="20000"/>
        </a:spcBef>
        <a:buClr>
          <a:schemeClr val="tx2">
            <a:lumMod val="75000"/>
          </a:schemeClr>
        </a:buClr>
        <a:buSzPct val="70000"/>
        <a:buFont typeface="Arial"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ct val="20000"/>
        </a:spcBef>
        <a:buClr>
          <a:schemeClr val="tx2">
            <a:lumMod val="75000"/>
          </a:schemeClr>
        </a:buClr>
        <a:buSzPct val="70000"/>
        <a:buFont typeface="Arial" pitchFamily="34" charset="0"/>
        <a:buChar char="•"/>
        <a:defRPr sz="2400" kern="120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ball@wcpss.ne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sball6.weebly.com/" TargetMode="External"/><Relationship Id="rId2" Type="http://schemas.openxmlformats.org/officeDocument/2006/relationships/hyperlink" Target="http://www.edmodo.com/"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To Expect This Year In Language Arts</a:t>
            </a:r>
            <a:endParaRPr lang="en-US" dirty="0"/>
          </a:p>
        </p:txBody>
      </p:sp>
      <p:sp>
        <p:nvSpPr>
          <p:cNvPr id="3" name="Subtitle 2"/>
          <p:cNvSpPr>
            <a:spLocks noGrp="1"/>
          </p:cNvSpPr>
          <p:nvPr>
            <p:ph type="subTitle" idx="1"/>
          </p:nvPr>
        </p:nvSpPr>
        <p:spPr>
          <a:xfrm>
            <a:off x="399600" y="1600200"/>
            <a:ext cx="6400800" cy="1480800"/>
          </a:xfrm>
        </p:spPr>
        <p:txBody>
          <a:bodyPr/>
          <a:lstStyle/>
          <a:p>
            <a:r>
              <a:rPr lang="en-US" dirty="0" smtClean="0"/>
              <a:t>Ms. Monica Ball, Grade 6</a:t>
            </a:r>
            <a:endParaRPr lang="en-US" dirty="0"/>
          </a:p>
        </p:txBody>
      </p:sp>
    </p:spTree>
  </p:cSld>
  <p:clrMapOvr>
    <a:masterClrMapping/>
  </p:clrMapOvr>
  <p:transition spd="med" advTm="2797">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371600"/>
            <a:ext cx="8229600" cy="5181600"/>
          </a:xfrm>
        </p:spPr>
        <p:txBody>
          <a:bodyPr>
            <a:normAutofit/>
          </a:bodyPr>
          <a:lstStyle/>
          <a:p>
            <a:r>
              <a:rPr lang="en-US" sz="2000" dirty="0" smtClean="0"/>
              <a:t> </a:t>
            </a:r>
            <a:r>
              <a:rPr lang="en-US" sz="2000" b="1" dirty="0" smtClean="0"/>
              <a:t>GRADING POLICY</a:t>
            </a:r>
            <a:endParaRPr lang="en-US" sz="2000" dirty="0" smtClean="0"/>
          </a:p>
          <a:p>
            <a:r>
              <a:rPr lang="en-US" sz="2000" dirty="0" smtClean="0"/>
              <a:t>The grading scale for this class is as follows:</a:t>
            </a:r>
          </a:p>
          <a:p>
            <a:r>
              <a:rPr lang="en-US" sz="2000" dirty="0" smtClean="0"/>
              <a:t>	</a:t>
            </a:r>
            <a:r>
              <a:rPr lang="en-US" sz="2000" dirty="0" smtClean="0"/>
              <a:t>A=100-93 (Outstanding)</a:t>
            </a:r>
          </a:p>
          <a:p>
            <a:r>
              <a:rPr lang="en-US" sz="2000" dirty="0" smtClean="0"/>
              <a:t>	</a:t>
            </a:r>
            <a:r>
              <a:rPr lang="en-US" sz="2000" dirty="0" smtClean="0"/>
              <a:t>B</a:t>
            </a:r>
            <a:r>
              <a:rPr lang="en-US" sz="2000" dirty="0" smtClean="0"/>
              <a:t>= </a:t>
            </a:r>
            <a:r>
              <a:rPr lang="en-US" sz="2000" dirty="0" smtClean="0"/>
              <a:t>92-85 (Very Good)</a:t>
            </a:r>
            <a:r>
              <a:rPr lang="en-US" sz="2000" dirty="0" smtClean="0"/>
              <a:t>	</a:t>
            </a:r>
            <a:endParaRPr lang="en-US" sz="2000" dirty="0" smtClean="0"/>
          </a:p>
          <a:p>
            <a:r>
              <a:rPr lang="en-US" sz="2000" dirty="0" smtClean="0"/>
              <a:t>	</a:t>
            </a:r>
            <a:r>
              <a:rPr lang="en-US" sz="2000" dirty="0" smtClean="0"/>
              <a:t>C</a:t>
            </a:r>
            <a:r>
              <a:rPr lang="en-US" sz="2000" dirty="0" smtClean="0"/>
              <a:t>= </a:t>
            </a:r>
            <a:r>
              <a:rPr lang="en-US" sz="2000" dirty="0" smtClean="0"/>
              <a:t>84-77 (Satisfactory)</a:t>
            </a:r>
            <a:r>
              <a:rPr lang="en-US" sz="2000" dirty="0" smtClean="0"/>
              <a:t>	</a:t>
            </a:r>
            <a:endParaRPr lang="en-US" sz="2000" dirty="0" smtClean="0"/>
          </a:p>
          <a:p>
            <a:r>
              <a:rPr lang="en-US" sz="2000" dirty="0" smtClean="0"/>
              <a:t>	</a:t>
            </a:r>
            <a:r>
              <a:rPr lang="en-US" sz="2000" dirty="0" smtClean="0"/>
              <a:t>D</a:t>
            </a:r>
            <a:r>
              <a:rPr lang="en-US" sz="2000" dirty="0" smtClean="0"/>
              <a:t>= </a:t>
            </a:r>
            <a:r>
              <a:rPr lang="en-US" sz="2000" dirty="0" smtClean="0"/>
              <a:t>76-70 (Needs Improvement)</a:t>
            </a:r>
            <a:r>
              <a:rPr lang="en-US" sz="2000" dirty="0" smtClean="0"/>
              <a:t>	</a:t>
            </a:r>
            <a:r>
              <a:rPr lang="en-US" sz="2000" dirty="0" smtClean="0"/>
              <a:t>	</a:t>
            </a:r>
          </a:p>
          <a:p>
            <a:r>
              <a:rPr lang="en-US" sz="2000" dirty="0" smtClean="0"/>
              <a:t>	</a:t>
            </a:r>
            <a:r>
              <a:rPr lang="en-US" sz="2000" dirty="0" smtClean="0"/>
              <a:t>F</a:t>
            </a:r>
            <a:r>
              <a:rPr lang="en-US" sz="2000" dirty="0" smtClean="0"/>
              <a:t>= Below </a:t>
            </a:r>
            <a:r>
              <a:rPr lang="en-US" sz="2000" dirty="0" smtClean="0"/>
              <a:t>70 (Unsatisfactory)</a:t>
            </a:r>
            <a:endParaRPr lang="en-US" sz="2000" dirty="0" smtClean="0"/>
          </a:p>
          <a:p>
            <a:r>
              <a:rPr lang="en-US" sz="2000" dirty="0" smtClean="0"/>
              <a:t>You grade will be divided as follows:</a:t>
            </a:r>
          </a:p>
          <a:p>
            <a:r>
              <a:rPr lang="en-US" sz="2000" dirty="0" smtClean="0"/>
              <a:t>	10%- Homework</a:t>
            </a:r>
          </a:p>
          <a:p>
            <a:r>
              <a:rPr lang="en-US" sz="2000" dirty="0" smtClean="0"/>
              <a:t>	90%- </a:t>
            </a:r>
            <a:r>
              <a:rPr lang="en-US" sz="2000" dirty="0" err="1" smtClean="0"/>
              <a:t>Classwork</a:t>
            </a:r>
            <a:r>
              <a:rPr lang="en-US" sz="2000" dirty="0" smtClean="0"/>
              <a:t>, Quizzes, Tests, Note Checks, Presentations, </a:t>
            </a:r>
            <a:r>
              <a:rPr lang="en-US" sz="2000" dirty="0" smtClean="0"/>
              <a:t>		</a:t>
            </a:r>
            <a:r>
              <a:rPr lang="en-US" sz="2000" b="1" dirty="0" smtClean="0"/>
              <a:t>Benchmarks</a:t>
            </a:r>
            <a:endParaRPr lang="en-US" sz="2000" dirty="0"/>
          </a:p>
        </p:txBody>
      </p:sp>
      <p:sp>
        <p:nvSpPr>
          <p:cNvPr id="4" name="Title 3"/>
          <p:cNvSpPr>
            <a:spLocks noGrp="1"/>
          </p:cNvSpPr>
          <p:nvPr>
            <p:ph type="title"/>
          </p:nvPr>
        </p:nvSpPr>
        <p:spPr/>
        <p:txBody>
          <a:bodyPr/>
          <a:lstStyle/>
          <a:p>
            <a:r>
              <a:rPr lang="en-US" dirty="0" smtClean="0"/>
              <a:t>Grading Policy</a:t>
            </a:r>
            <a:endParaRPr lang="en-US" dirty="0"/>
          </a:p>
        </p:txBody>
      </p:sp>
      <p:sp>
        <p:nvSpPr>
          <p:cNvPr id="6" name="Rectangle 5"/>
          <p:cNvSpPr/>
          <p:nvPr/>
        </p:nvSpPr>
        <p:spPr>
          <a:xfrm rot="19063016">
            <a:off x="4504915" y="2159277"/>
            <a:ext cx="5109620" cy="707886"/>
          </a:xfrm>
          <a:prstGeom prst="rect">
            <a:avLst/>
          </a:prstGeom>
          <a:noFill/>
        </p:spPr>
        <p:txBody>
          <a:bodyPr wrap="square" lIns="91440" tIns="45720" rIns="91440" bIns="45720">
            <a:spAutoFit/>
          </a:bodyPr>
          <a:lstStyle/>
          <a:p>
            <a:pPr algn="ctr"/>
            <a:r>
              <a:rPr 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Make The Grade!</a:t>
            </a:r>
            <a:endParaRPr lang="en-US" sz="4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advTm="10359">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14400"/>
            <a:ext cx="8229600" cy="5638800"/>
          </a:xfrm>
        </p:spPr>
        <p:txBody>
          <a:bodyPr>
            <a:normAutofit/>
          </a:bodyPr>
          <a:lstStyle/>
          <a:p>
            <a:r>
              <a:rPr lang="en-US" sz="2000" b="1" u="sng" dirty="0" smtClean="0"/>
              <a:t>Time</a:t>
            </a:r>
            <a:endParaRPr lang="en-US" sz="2000" dirty="0" smtClean="0"/>
          </a:p>
          <a:p>
            <a:r>
              <a:rPr lang="en-US" sz="2000" dirty="0" smtClean="0"/>
              <a:t>Everyone is at school for the same amount of time.</a:t>
            </a:r>
          </a:p>
          <a:p>
            <a:r>
              <a:rPr lang="en-US" sz="2000" dirty="0" smtClean="0"/>
              <a:t>Everyone is expected to invest the same amount of time in learning-in and out of school!</a:t>
            </a:r>
          </a:p>
          <a:p>
            <a:r>
              <a:rPr lang="en-US" sz="2000" b="1" u="sng" dirty="0" smtClean="0"/>
              <a:t>Fun</a:t>
            </a:r>
            <a:endParaRPr lang="en-US" sz="2000" dirty="0" smtClean="0"/>
          </a:p>
          <a:p>
            <a:r>
              <a:rPr lang="en-US" sz="2000" dirty="0" smtClean="0"/>
              <a:t>Everyone should have an equivalent amount of fun.</a:t>
            </a:r>
          </a:p>
          <a:p>
            <a:r>
              <a:rPr lang="en-US" sz="2000" b="1" dirty="0" smtClean="0"/>
              <a:t> </a:t>
            </a:r>
            <a:endParaRPr lang="en-US" sz="2000" dirty="0" smtClean="0"/>
          </a:p>
          <a:p>
            <a:r>
              <a:rPr lang="en-US" sz="2000" b="1" u="sng" dirty="0" smtClean="0"/>
              <a:t>Learning</a:t>
            </a:r>
            <a:endParaRPr lang="en-US" sz="2000" dirty="0" smtClean="0"/>
          </a:p>
          <a:p>
            <a:r>
              <a:rPr lang="en-US" sz="2000" dirty="0" smtClean="0"/>
              <a:t>Everyone has a right to learn something new.</a:t>
            </a:r>
          </a:p>
          <a:p>
            <a:r>
              <a:rPr lang="en-US" sz="2000" b="1" u="sng" dirty="0" smtClean="0"/>
              <a:t>Challenge</a:t>
            </a:r>
            <a:endParaRPr lang="en-US" sz="2000" dirty="0" smtClean="0"/>
          </a:p>
          <a:p>
            <a:r>
              <a:rPr lang="en-US" sz="2000" dirty="0" smtClean="0"/>
              <a:t>Everyone deserves a challenge.</a:t>
            </a:r>
          </a:p>
          <a:p>
            <a:r>
              <a:rPr lang="en-US" sz="2000" dirty="0" smtClean="0"/>
              <a:t>What challenges one person does not challenge all.</a:t>
            </a:r>
            <a:endParaRPr lang="en-US" sz="2000" dirty="0"/>
          </a:p>
        </p:txBody>
      </p:sp>
      <p:sp>
        <p:nvSpPr>
          <p:cNvPr id="4" name="Title 3"/>
          <p:cNvSpPr>
            <a:spLocks noGrp="1"/>
          </p:cNvSpPr>
          <p:nvPr>
            <p:ph type="title"/>
          </p:nvPr>
        </p:nvSpPr>
        <p:spPr/>
        <p:txBody>
          <a:bodyPr/>
          <a:lstStyle/>
          <a:p>
            <a:r>
              <a:rPr lang="en-US" dirty="0" smtClean="0"/>
              <a:t>Fairness Policy</a:t>
            </a:r>
            <a:endParaRPr lang="en-US" dirty="0"/>
          </a:p>
        </p:txBody>
      </p:sp>
      <p:pic>
        <p:nvPicPr>
          <p:cNvPr id="38914" name="Picture 2" descr="C:\Documents and Settings\slightfoot\Local Settings\Temporary Internet Files\Content.IE5\81SMMP7A\MP900409268[1].jpg"/>
          <p:cNvPicPr>
            <a:picLocks noChangeAspect="1" noChangeArrowheads="1"/>
          </p:cNvPicPr>
          <p:nvPr/>
        </p:nvPicPr>
        <p:blipFill>
          <a:blip r:embed="rId2" cstate="print"/>
          <a:srcRect/>
          <a:stretch>
            <a:fillRect/>
          </a:stretch>
        </p:blipFill>
        <p:spPr bwMode="auto">
          <a:xfrm>
            <a:off x="6400800" y="2286000"/>
            <a:ext cx="2514600" cy="2514600"/>
          </a:xfrm>
          <a:prstGeom prst="rect">
            <a:avLst/>
          </a:prstGeom>
          <a:noFill/>
        </p:spPr>
      </p:pic>
    </p:spTree>
  </p:cSld>
  <p:clrMapOvr>
    <a:masterClrMapping/>
  </p:clrMapOvr>
  <p:transition advTm="10484">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0"/>
            <a:ext cx="8153400" cy="4373563"/>
          </a:xfrm>
        </p:spPr>
        <p:txBody>
          <a:bodyPr>
            <a:normAutofit/>
          </a:bodyPr>
          <a:lstStyle/>
          <a:p>
            <a:r>
              <a:rPr lang="en-US" sz="2400" dirty="0" smtClean="0"/>
              <a:t>I </a:t>
            </a:r>
            <a:r>
              <a:rPr lang="en-US" sz="2400" dirty="0" smtClean="0"/>
              <a:t>strongly encourage communication between my students, myself, and parents.  The best way to reach me is via email at: </a:t>
            </a:r>
            <a:r>
              <a:rPr lang="en-US" sz="2400" u="sng" dirty="0" smtClean="0">
                <a:hlinkClick r:id="rId2"/>
              </a:rPr>
              <a:t>mball@wcpss.net</a:t>
            </a:r>
            <a:r>
              <a:rPr lang="en-US" sz="2400" dirty="0" smtClean="0"/>
              <a:t>.  Please know that my door is always open and I encourage you to share with me any questions, comments, ideas or concerns.  I look forward to an excellent year of learning!</a:t>
            </a:r>
          </a:p>
          <a:p>
            <a:endParaRPr lang="en-US" dirty="0"/>
          </a:p>
        </p:txBody>
      </p:sp>
      <p:sp>
        <p:nvSpPr>
          <p:cNvPr id="4" name="Title 3"/>
          <p:cNvSpPr>
            <a:spLocks noGrp="1"/>
          </p:cNvSpPr>
          <p:nvPr>
            <p:ph type="title"/>
          </p:nvPr>
        </p:nvSpPr>
        <p:spPr>
          <a:xfrm>
            <a:off x="609600" y="685800"/>
            <a:ext cx="8229600" cy="639762"/>
          </a:xfrm>
        </p:spPr>
        <p:txBody>
          <a:bodyPr/>
          <a:lstStyle/>
          <a:p>
            <a:r>
              <a:rPr lang="en-US" dirty="0" smtClean="0"/>
              <a:t>LAST BUT NOT </a:t>
            </a:r>
            <a:r>
              <a:rPr lang="en-US" dirty="0" smtClean="0"/>
              <a:t>LEAST- COMMUNICATION</a:t>
            </a:r>
            <a:r>
              <a:rPr lang="en-US" dirty="0" smtClean="0"/>
              <a:t/>
            </a:r>
            <a:br>
              <a:rPr lang="en-US" dirty="0" smtClean="0"/>
            </a:br>
            <a:endParaRPr lang="en-US" dirty="0"/>
          </a:p>
        </p:txBody>
      </p:sp>
      <p:pic>
        <p:nvPicPr>
          <p:cNvPr id="41986" name="Picture 2" descr="C:\Documents and Settings\slightfoot\Local Settings\Temporary Internet Files\Content.IE5\G3X7M2BP\MC900441456[1].png"/>
          <p:cNvPicPr>
            <a:picLocks noChangeAspect="1" noChangeArrowheads="1"/>
          </p:cNvPicPr>
          <p:nvPr/>
        </p:nvPicPr>
        <p:blipFill>
          <a:blip r:embed="rId3" cstate="print"/>
          <a:srcRect/>
          <a:stretch>
            <a:fillRect/>
          </a:stretch>
        </p:blipFill>
        <p:spPr bwMode="auto">
          <a:xfrm>
            <a:off x="5562600" y="3657600"/>
            <a:ext cx="2742857" cy="2742857"/>
          </a:xfrm>
          <a:prstGeom prst="rect">
            <a:avLst/>
          </a:prstGeom>
          <a:noFill/>
        </p:spPr>
      </p:pic>
    </p:spTree>
  </p:cSld>
  <p:clrMapOvr>
    <a:masterClrMapping/>
  </p:clrMapOvr>
  <p:transition advTm="10375">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152400" y="1524000"/>
            <a:ext cx="8991600" cy="4602163"/>
          </a:xfrm>
        </p:spPr>
        <p:txBody>
          <a:bodyPr>
            <a:normAutofit/>
          </a:bodyPr>
          <a:lstStyle/>
          <a:p>
            <a:r>
              <a:rPr lang="en-US" sz="1800" dirty="0" smtClean="0"/>
              <a:t>Welcome to an exciting new year! I am looking forward to a successful and enthusiastic year with each of you.  I know that you are talented and special in your own way, and </a:t>
            </a:r>
            <a:r>
              <a:rPr lang="en-US" sz="1800" i="1" dirty="0" smtClean="0"/>
              <a:t>I believe in each and every one of you.</a:t>
            </a:r>
            <a:r>
              <a:rPr lang="en-US" sz="1800" dirty="0" smtClean="0"/>
              <a:t>  This year you will be challenged to increase your skills in vocabulary, reading comprehension, writing, speaking, grammar, and team building.</a:t>
            </a:r>
          </a:p>
          <a:p>
            <a:r>
              <a:rPr lang="en-US" sz="1800" dirty="0" smtClean="0"/>
              <a:t>	We will explore a great deal of our curriculum through projects, technology, and student-driven learning in addition to our classroom assignments.  We will survey several genres of literature in an effort to learn about the world in which we live.  </a:t>
            </a:r>
          </a:p>
          <a:p>
            <a:endParaRPr lang="en-US" dirty="0"/>
          </a:p>
        </p:txBody>
      </p:sp>
    </p:spTree>
  </p:cSld>
  <p:clrMapOvr>
    <a:masterClrMapping/>
  </p:clrMapOvr>
  <p:transition advClick="0" advTm="1025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Ms. Ball Expects</a:t>
            </a:r>
            <a:endParaRPr lang="en-US" dirty="0"/>
          </a:p>
        </p:txBody>
      </p:sp>
      <p:sp>
        <p:nvSpPr>
          <p:cNvPr id="3" name="Content Placeholder 2"/>
          <p:cNvSpPr>
            <a:spLocks noGrp="1"/>
          </p:cNvSpPr>
          <p:nvPr>
            <p:ph idx="1"/>
          </p:nvPr>
        </p:nvSpPr>
        <p:spPr/>
        <p:txBody>
          <a:bodyPr>
            <a:normAutofit/>
          </a:bodyPr>
          <a:lstStyle/>
          <a:p>
            <a:r>
              <a:rPr lang="en-US" sz="2000" dirty="0" smtClean="0"/>
              <a:t>At </a:t>
            </a:r>
            <a:r>
              <a:rPr lang="en-US" sz="2000" dirty="0" err="1" smtClean="0"/>
              <a:t>Ligon</a:t>
            </a:r>
            <a:r>
              <a:rPr lang="en-US" sz="2000" dirty="0" smtClean="0"/>
              <a:t>, our slog is simple: </a:t>
            </a:r>
            <a:r>
              <a:rPr lang="en-US" sz="2000" dirty="0" err="1" smtClean="0"/>
              <a:t>Ligon</a:t>
            </a:r>
            <a:r>
              <a:rPr lang="en-US" sz="2000" dirty="0" smtClean="0"/>
              <a:t> Middle School – Lead the Way.  Manage Yourself.  Show Respect.  This slogan dictates the way students and staff are expected to conduct themselves while at school.  I expect to give a lot of </a:t>
            </a:r>
            <a:r>
              <a:rPr lang="en-US" sz="2000" u="sng" dirty="0" smtClean="0"/>
              <a:t>positive reinforcement</a:t>
            </a:r>
            <a:r>
              <a:rPr lang="en-US" sz="2000" dirty="0" smtClean="0"/>
              <a:t> for jobs well done.  I </a:t>
            </a:r>
            <a:r>
              <a:rPr lang="en-US" sz="2000" u="sng" dirty="0" smtClean="0"/>
              <a:t>do not</a:t>
            </a:r>
            <a:r>
              <a:rPr lang="en-US" sz="2000" dirty="0" smtClean="0"/>
              <a:t> expect to have to respond often to recurring negative behaviors.  There are specific expectations of students entering my room. </a:t>
            </a:r>
            <a:endParaRPr lang="en-US" sz="2000" dirty="0"/>
          </a:p>
        </p:txBody>
      </p:sp>
    </p:spTree>
  </p:cSld>
  <p:clrMapOvr>
    <a:masterClrMapping/>
  </p:clrMapOvr>
  <p:transition advTm="10687">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Ms. </a:t>
            </a:r>
            <a:r>
              <a:rPr lang="en-US" dirty="0" smtClean="0"/>
              <a:t>Ball’s </a:t>
            </a:r>
            <a:r>
              <a:rPr lang="en-US" dirty="0" smtClean="0"/>
              <a:t>Classroom Expectations</a:t>
            </a:r>
            <a:endParaRPr lang="en-US" dirty="0"/>
          </a:p>
        </p:txBody>
      </p:sp>
      <p:sp>
        <p:nvSpPr>
          <p:cNvPr id="7" name="Content Placeholder 6"/>
          <p:cNvSpPr>
            <a:spLocks noGrp="1"/>
          </p:cNvSpPr>
          <p:nvPr>
            <p:ph idx="1"/>
          </p:nvPr>
        </p:nvSpPr>
        <p:spPr>
          <a:xfrm>
            <a:off x="533400" y="1371600"/>
            <a:ext cx="3962400" cy="4724400"/>
          </a:xfrm>
        </p:spPr>
        <p:txBody>
          <a:bodyPr>
            <a:normAutofit fontScale="55000" lnSpcReduction="20000"/>
          </a:bodyPr>
          <a:lstStyle/>
          <a:p>
            <a:pPr>
              <a:lnSpc>
                <a:spcPct val="120000"/>
              </a:lnSpc>
              <a:spcBef>
                <a:spcPts val="0"/>
              </a:spcBef>
            </a:pPr>
            <a:r>
              <a:rPr lang="en-US" dirty="0" smtClean="0"/>
              <a:t>1</a:t>
            </a:r>
            <a:r>
              <a:rPr lang="en-US" dirty="0" smtClean="0"/>
              <a:t>. RESPECT YOURSELF AND ONE ANOTHER</a:t>
            </a:r>
          </a:p>
          <a:p>
            <a:pPr lvl="0">
              <a:lnSpc>
                <a:spcPct val="120000"/>
              </a:lnSpc>
              <a:spcBef>
                <a:spcPts val="0"/>
              </a:spcBef>
            </a:pPr>
            <a:r>
              <a:rPr lang="en-US" dirty="0" smtClean="0"/>
              <a:t>Take action to improve</a:t>
            </a:r>
          </a:p>
          <a:p>
            <a:pPr lvl="0">
              <a:lnSpc>
                <a:spcPct val="120000"/>
              </a:lnSpc>
              <a:spcBef>
                <a:spcPts val="0"/>
              </a:spcBef>
            </a:pPr>
            <a:r>
              <a:rPr lang="en-US" dirty="0" smtClean="0"/>
              <a:t>Be thoughtful when speaking</a:t>
            </a:r>
          </a:p>
          <a:p>
            <a:pPr lvl="0">
              <a:lnSpc>
                <a:spcPct val="120000"/>
              </a:lnSpc>
              <a:spcBef>
                <a:spcPts val="0"/>
              </a:spcBef>
            </a:pPr>
            <a:r>
              <a:rPr lang="en-US" dirty="0" smtClean="0"/>
              <a:t>Respect other’s property</a:t>
            </a:r>
          </a:p>
          <a:p>
            <a:pPr lvl="0">
              <a:lnSpc>
                <a:spcPct val="120000"/>
              </a:lnSpc>
              <a:spcBef>
                <a:spcPts val="0"/>
              </a:spcBef>
            </a:pPr>
            <a:r>
              <a:rPr lang="en-US" dirty="0" smtClean="0"/>
              <a:t>Wear appropriate </a:t>
            </a:r>
            <a:r>
              <a:rPr lang="en-US" dirty="0" smtClean="0"/>
              <a:t>clothing</a:t>
            </a:r>
          </a:p>
          <a:p>
            <a:pPr lvl="0">
              <a:lnSpc>
                <a:spcPct val="120000"/>
              </a:lnSpc>
              <a:spcBef>
                <a:spcPts val="0"/>
              </a:spcBef>
            </a:pPr>
            <a:endParaRPr lang="en-US" dirty="0" smtClean="0"/>
          </a:p>
          <a:p>
            <a:pPr>
              <a:lnSpc>
                <a:spcPct val="120000"/>
              </a:lnSpc>
              <a:spcBef>
                <a:spcPts val="0"/>
              </a:spcBef>
            </a:pPr>
            <a:r>
              <a:rPr lang="en-US" dirty="0" smtClean="0"/>
              <a:t>2. ROOM 2310 IS A SAFE ZONE</a:t>
            </a:r>
          </a:p>
          <a:p>
            <a:pPr lvl="0">
              <a:lnSpc>
                <a:spcPct val="120000"/>
              </a:lnSpc>
              <a:spcBef>
                <a:spcPts val="0"/>
              </a:spcBef>
            </a:pPr>
            <a:r>
              <a:rPr lang="en-US" dirty="0" smtClean="0"/>
              <a:t>Ask questions, even if you think they are stupid</a:t>
            </a:r>
          </a:p>
          <a:p>
            <a:pPr lvl="0">
              <a:lnSpc>
                <a:spcPct val="120000"/>
              </a:lnSpc>
              <a:spcBef>
                <a:spcPts val="0"/>
              </a:spcBef>
            </a:pPr>
            <a:r>
              <a:rPr lang="en-US" dirty="0" smtClean="0"/>
              <a:t>Act and speak with a positive </a:t>
            </a:r>
            <a:r>
              <a:rPr lang="en-US" dirty="0" smtClean="0"/>
              <a:t>attitude</a:t>
            </a:r>
          </a:p>
          <a:p>
            <a:pPr lvl="0">
              <a:lnSpc>
                <a:spcPct val="120000"/>
              </a:lnSpc>
              <a:spcBef>
                <a:spcPts val="0"/>
              </a:spcBef>
            </a:pPr>
            <a:endParaRPr lang="en-US" dirty="0" smtClean="0"/>
          </a:p>
          <a:p>
            <a:pPr>
              <a:lnSpc>
                <a:spcPct val="120000"/>
              </a:lnSpc>
              <a:spcBef>
                <a:spcPts val="0"/>
              </a:spcBef>
            </a:pPr>
            <a:r>
              <a:rPr lang="en-US" dirty="0" smtClean="0"/>
              <a:t>3.  TAKE INITIATIVE</a:t>
            </a:r>
          </a:p>
          <a:p>
            <a:pPr lvl="0">
              <a:lnSpc>
                <a:spcPct val="120000"/>
              </a:lnSpc>
              <a:spcBef>
                <a:spcPts val="0"/>
              </a:spcBef>
            </a:pPr>
            <a:r>
              <a:rPr lang="en-US" dirty="0" smtClean="0"/>
              <a:t>If absent come get the missed work</a:t>
            </a:r>
          </a:p>
          <a:p>
            <a:pPr lvl="0">
              <a:lnSpc>
                <a:spcPct val="120000"/>
              </a:lnSpc>
              <a:spcBef>
                <a:spcPts val="0"/>
              </a:spcBef>
            </a:pPr>
            <a:r>
              <a:rPr lang="en-US" dirty="0" smtClean="0"/>
              <a:t>Come after school or in the morning for help </a:t>
            </a:r>
          </a:p>
          <a:p>
            <a:pPr lvl="0">
              <a:lnSpc>
                <a:spcPct val="120000"/>
              </a:lnSpc>
              <a:spcBef>
                <a:spcPts val="0"/>
              </a:spcBef>
            </a:pPr>
            <a:r>
              <a:rPr lang="en-US" dirty="0" smtClean="0"/>
              <a:t>Check the website or send an </a:t>
            </a:r>
            <a:r>
              <a:rPr lang="en-US" dirty="0" smtClean="0"/>
              <a:t>email</a:t>
            </a:r>
            <a:endParaRPr lang="en-US" dirty="0" smtClean="0"/>
          </a:p>
          <a:p>
            <a:pPr>
              <a:lnSpc>
                <a:spcPct val="120000"/>
              </a:lnSpc>
              <a:spcBef>
                <a:spcPts val="0"/>
              </a:spcBef>
            </a:pPr>
            <a:r>
              <a:rPr lang="en-US" dirty="0" smtClean="0"/>
              <a:t> </a:t>
            </a:r>
          </a:p>
        </p:txBody>
      </p:sp>
      <p:sp>
        <p:nvSpPr>
          <p:cNvPr id="11" name="Content Placeholder 6"/>
          <p:cNvSpPr txBox="1">
            <a:spLocks/>
          </p:cNvSpPr>
          <p:nvPr/>
        </p:nvSpPr>
        <p:spPr>
          <a:xfrm>
            <a:off x="4724400" y="1447800"/>
            <a:ext cx="3886200" cy="4373563"/>
          </a:xfrm>
          <a:prstGeom prst="rect">
            <a:avLst/>
          </a:prstGeom>
        </p:spPr>
        <p:txBody>
          <a:bodyPr vert="horz" lIns="91440" tIns="45720" rIns="91440" bIns="45720" rtlCol="0">
            <a:normAutofit fontScale="55000" lnSpcReduction="20000"/>
          </a:bodyPr>
          <a:lstStyle/>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 </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4. USE TECHNOLOGY APPROPRIATELY</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Phones must be powered off and not visible</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Use the internet appropriately</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endPar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endParaRP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5. VALUE BOTH PROCESS AND PRODUCT</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Follow directions the first time participate in class/group discussions</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Keep your binder organized</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endPar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endParaRP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6. BE RESPONDSIBLE</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Come to class on time with materials</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Have all assignments on due dates</a:t>
            </a:r>
          </a:p>
          <a:p>
            <a:pPr marL="0" marR="0" lvl="0" indent="0" algn="l" defTabSz="914400" rtl="0" eaLnBrk="1" fontAlgn="auto" latinLnBrk="0" hangingPunct="1">
              <a:lnSpc>
                <a:spcPct val="120000"/>
              </a:lnSpc>
              <a:spcBef>
                <a:spcPts val="0"/>
              </a:spcBef>
              <a:spcAft>
                <a:spcPts val="0"/>
              </a:spcAft>
              <a:buClr>
                <a:schemeClr val="tx2">
                  <a:lumMod val="75000"/>
                </a:schemeClr>
              </a:buClr>
              <a:buSzPct val="70000"/>
              <a:buFontTx/>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mn-lt"/>
                <a:ea typeface="+mn-ea"/>
                <a:cs typeface="+mn-cs"/>
              </a:rPr>
              <a:t>Keep track of your belongings</a:t>
            </a:r>
          </a:p>
        </p:txBody>
      </p:sp>
    </p:spTree>
  </p:cSld>
  <p:clrMapOvr>
    <a:masterClrMapping/>
  </p:clrMapOvr>
  <p:transition advTm="19969">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Our Class Website</a:t>
            </a:r>
            <a:endParaRPr lang="en-US" dirty="0"/>
          </a:p>
        </p:txBody>
      </p:sp>
      <p:sp>
        <p:nvSpPr>
          <p:cNvPr id="7" name="Text Placeholder 6"/>
          <p:cNvSpPr>
            <a:spLocks noGrp="1"/>
          </p:cNvSpPr>
          <p:nvPr>
            <p:ph type="body" sz="quarter" idx="13"/>
          </p:nvPr>
        </p:nvSpPr>
        <p:spPr/>
        <p:txBody>
          <a:bodyPr/>
          <a:lstStyle/>
          <a:p>
            <a:r>
              <a:rPr lang="en-US" dirty="0" smtClean="0"/>
              <a:t>KEEPING STUDENTS AND PARENTS INFORMED</a:t>
            </a:r>
            <a:endParaRPr lang="en-US" dirty="0"/>
          </a:p>
        </p:txBody>
      </p:sp>
      <p:sp>
        <p:nvSpPr>
          <p:cNvPr id="12" name="Oval Callout 11"/>
          <p:cNvSpPr/>
          <p:nvPr/>
        </p:nvSpPr>
        <p:spPr>
          <a:xfrm>
            <a:off x="7467600" y="457200"/>
            <a:ext cx="1295400" cy="1066800"/>
          </a:xfrm>
          <a:prstGeom prst="wedgeEllipseCallout">
            <a:avLst/>
          </a:prstGeom>
          <a:solidFill>
            <a:schemeClr val="accent1">
              <a:lumMod val="40000"/>
              <a:lumOff val="6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75000"/>
                  </a:schemeClr>
                </a:solidFill>
              </a:rPr>
              <a:t>PLEASE </a:t>
            </a:r>
          </a:p>
          <a:p>
            <a:pPr algn="ctr"/>
            <a:r>
              <a:rPr lang="en-US" sz="1200" dirty="0" smtClean="0">
                <a:solidFill>
                  <a:schemeClr val="accent1">
                    <a:lumMod val="75000"/>
                  </a:schemeClr>
                </a:solidFill>
              </a:rPr>
              <a:t>USE </a:t>
            </a:r>
          </a:p>
          <a:p>
            <a:pPr algn="ctr"/>
            <a:r>
              <a:rPr lang="en-US" sz="1200" dirty="0" smtClean="0">
                <a:solidFill>
                  <a:schemeClr val="accent1">
                    <a:lumMod val="75000"/>
                  </a:schemeClr>
                </a:solidFill>
              </a:rPr>
              <a:t>IT!</a:t>
            </a:r>
            <a:endParaRPr lang="en-US" sz="1200" dirty="0">
              <a:solidFill>
                <a:schemeClr val="accent1">
                  <a:lumMod val="75000"/>
                </a:schemeClr>
              </a:solidFill>
            </a:endParaRPr>
          </a:p>
        </p:txBody>
      </p:sp>
      <p:sp>
        <p:nvSpPr>
          <p:cNvPr id="9" name="Content Placeholder 8"/>
          <p:cNvSpPr>
            <a:spLocks noGrp="1"/>
          </p:cNvSpPr>
          <p:nvPr>
            <p:ph sz="half" idx="2"/>
          </p:nvPr>
        </p:nvSpPr>
        <p:spPr>
          <a:xfrm>
            <a:off x="457200" y="2057400"/>
            <a:ext cx="7772400" cy="4068763"/>
          </a:xfrm>
        </p:spPr>
        <p:txBody>
          <a:bodyPr/>
          <a:lstStyle/>
          <a:p>
            <a:endParaRPr lang="en-US" b="1" dirty="0" smtClean="0"/>
          </a:p>
          <a:p>
            <a:r>
              <a:rPr lang="en-US" b="1" dirty="0" smtClean="0"/>
              <a:t>CLASS </a:t>
            </a:r>
            <a:r>
              <a:rPr lang="en-US" b="1" dirty="0" smtClean="0"/>
              <a:t>WEBSITE</a:t>
            </a:r>
            <a:endParaRPr lang="en-US" dirty="0" smtClean="0"/>
          </a:p>
          <a:p>
            <a:r>
              <a:rPr lang="en-US" dirty="0" smtClean="0"/>
              <a:t>It </a:t>
            </a:r>
            <a:r>
              <a:rPr lang="en-US" dirty="0" smtClean="0"/>
              <a:t>is imperative that you check our website on a </a:t>
            </a:r>
            <a:r>
              <a:rPr lang="en-US" b="1" dirty="0" smtClean="0"/>
              <a:t>WEEKLY </a:t>
            </a:r>
            <a:r>
              <a:rPr lang="en-US" dirty="0" smtClean="0"/>
              <a:t>basis.  </a:t>
            </a:r>
            <a:endParaRPr lang="en-US" dirty="0" smtClean="0"/>
          </a:p>
          <a:p>
            <a:endParaRPr lang="en-US" dirty="0" smtClean="0"/>
          </a:p>
          <a:p>
            <a:r>
              <a:rPr lang="en-US" b="1" dirty="0" smtClean="0"/>
              <a:t>EDMODO</a:t>
            </a:r>
            <a:endParaRPr lang="en-US" dirty="0" smtClean="0"/>
          </a:p>
          <a:p>
            <a:r>
              <a:rPr lang="en-US" dirty="0" smtClean="0"/>
              <a:t>This </a:t>
            </a:r>
            <a:r>
              <a:rPr lang="en-US" dirty="0" smtClean="0"/>
              <a:t>year, certain class periods will also be using </a:t>
            </a:r>
            <a:r>
              <a:rPr lang="en-US" dirty="0" err="1" smtClean="0"/>
              <a:t>Edmodo</a:t>
            </a:r>
            <a:r>
              <a:rPr lang="en-US" dirty="0" smtClean="0"/>
              <a:t> (</a:t>
            </a:r>
            <a:r>
              <a:rPr lang="en-US" u="sng" dirty="0" smtClean="0">
                <a:hlinkClick r:id="rId2"/>
              </a:rPr>
              <a:t>www.edmodo.com</a:t>
            </a:r>
            <a:r>
              <a:rPr lang="en-US" dirty="0" smtClean="0"/>
              <a:t>) to turn in </a:t>
            </a:r>
            <a:r>
              <a:rPr lang="en-US" b="1" i="1" dirty="0" smtClean="0"/>
              <a:t>some</a:t>
            </a:r>
            <a:r>
              <a:rPr lang="en-US" i="1" dirty="0" smtClean="0"/>
              <a:t> </a:t>
            </a:r>
            <a:r>
              <a:rPr lang="en-US" dirty="0" smtClean="0"/>
              <a:t>assignments.   Please see our technology sheet for more information!</a:t>
            </a:r>
          </a:p>
          <a:p>
            <a:endParaRPr lang="en-US" dirty="0"/>
          </a:p>
        </p:txBody>
      </p:sp>
      <p:sp>
        <p:nvSpPr>
          <p:cNvPr id="10" name="Text Placeholder 9"/>
          <p:cNvSpPr>
            <a:spLocks noGrp="1"/>
          </p:cNvSpPr>
          <p:nvPr>
            <p:ph type="body" idx="1"/>
          </p:nvPr>
        </p:nvSpPr>
        <p:spPr>
          <a:xfrm>
            <a:off x="609600" y="1676400"/>
            <a:ext cx="7848600" cy="533400"/>
          </a:xfrm>
        </p:spPr>
        <p:txBody>
          <a:bodyPr/>
          <a:lstStyle/>
          <a:p>
            <a:r>
              <a:rPr lang="en-US" dirty="0" smtClean="0"/>
              <a:t>Our class’ website is </a:t>
            </a:r>
            <a:r>
              <a:rPr lang="en-US" u="sng" dirty="0" smtClean="0">
                <a:hlinkClick r:id="rId3"/>
              </a:rPr>
              <a:t>http://www.msball6.weebly.com</a:t>
            </a:r>
            <a:r>
              <a:rPr lang="en-US" dirty="0" smtClean="0"/>
              <a:t>. </a:t>
            </a:r>
            <a:endParaRPr lang="en-US" dirty="0"/>
          </a:p>
        </p:txBody>
      </p:sp>
    </p:spTree>
  </p:cSld>
  <p:clrMapOvr>
    <a:masterClrMapping/>
  </p:clrMapOvr>
  <p:transition advTm="10000">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0"/>
            <a:ext cx="8229600" cy="4373563"/>
          </a:xfrm>
        </p:spPr>
        <p:txBody>
          <a:bodyPr>
            <a:normAutofit/>
          </a:bodyPr>
          <a:lstStyle/>
          <a:p>
            <a:endParaRPr lang="en-US" sz="2000" dirty="0" smtClean="0"/>
          </a:p>
          <a:p>
            <a:r>
              <a:rPr lang="en-US" sz="2000" dirty="0" smtClean="0"/>
              <a:t>Assignments will be given on almost a daily basis.  In order to ensure the effectiveness of our class, each student is required to complete EVERY assignment that is given, and have it ready to be evaluated at the beginning of the class period that is due.  Deductions will be made from assignments that are turned in late (10 points per day).  </a:t>
            </a:r>
            <a:r>
              <a:rPr lang="en-US" sz="2000" b="1" dirty="0" smtClean="0"/>
              <a:t> </a:t>
            </a:r>
            <a:endParaRPr lang="en-US" sz="2000" dirty="0"/>
          </a:p>
        </p:txBody>
      </p:sp>
      <p:sp>
        <p:nvSpPr>
          <p:cNvPr id="4" name="Title 3"/>
          <p:cNvSpPr>
            <a:spLocks noGrp="1"/>
          </p:cNvSpPr>
          <p:nvPr>
            <p:ph type="title"/>
          </p:nvPr>
        </p:nvSpPr>
        <p:spPr/>
        <p:txBody>
          <a:bodyPr/>
          <a:lstStyle/>
          <a:p>
            <a:r>
              <a:rPr lang="en-US" dirty="0" smtClean="0"/>
              <a:t>Homework Expectations</a:t>
            </a:r>
            <a:endParaRPr lang="en-US" dirty="0"/>
          </a:p>
        </p:txBody>
      </p:sp>
      <p:sp>
        <p:nvSpPr>
          <p:cNvPr id="5" name="Text Placeholder 4"/>
          <p:cNvSpPr>
            <a:spLocks noGrp="1"/>
          </p:cNvSpPr>
          <p:nvPr>
            <p:ph type="body" sz="quarter" idx="13"/>
          </p:nvPr>
        </p:nvSpPr>
        <p:spPr/>
        <p:txBody>
          <a:bodyPr/>
          <a:lstStyle/>
          <a:p>
            <a:r>
              <a:rPr lang="en-US" dirty="0" smtClean="0"/>
              <a:t>Expect about 30 minutes a night for Language Arts.</a:t>
            </a:r>
            <a:endParaRPr lang="en-US" dirty="0"/>
          </a:p>
        </p:txBody>
      </p:sp>
    </p:spTree>
  </p:cSld>
  <p:clrMapOvr>
    <a:masterClrMapping/>
  </p:clrMapOvr>
  <p:transition advTm="10109">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2971800" y="1371600"/>
            <a:ext cx="5715000" cy="2819400"/>
          </a:xfrm>
        </p:spPr>
        <p:txBody>
          <a:bodyPr>
            <a:normAutofit lnSpcReduction="10000"/>
          </a:bodyPr>
          <a:lstStyle/>
          <a:p>
            <a:r>
              <a:rPr lang="en-US" b="1" dirty="0" smtClean="0"/>
              <a:t>LATE WORK POLICY</a:t>
            </a:r>
            <a:endParaRPr lang="en-US" dirty="0" smtClean="0"/>
          </a:p>
          <a:p>
            <a:r>
              <a:rPr lang="en-US" dirty="0" smtClean="0"/>
              <a:t>1 Day Late= -10 points, </a:t>
            </a:r>
            <a:endParaRPr lang="en-US" dirty="0" smtClean="0"/>
          </a:p>
          <a:p>
            <a:r>
              <a:rPr lang="en-US" dirty="0" smtClean="0"/>
              <a:t>2 </a:t>
            </a:r>
            <a:r>
              <a:rPr lang="en-US" dirty="0" smtClean="0"/>
              <a:t>Days Late=-20 points, </a:t>
            </a:r>
            <a:endParaRPr lang="en-US" dirty="0" smtClean="0"/>
          </a:p>
          <a:p>
            <a:r>
              <a:rPr lang="en-US" dirty="0" smtClean="0"/>
              <a:t>3 </a:t>
            </a:r>
            <a:r>
              <a:rPr lang="en-US" dirty="0" smtClean="0"/>
              <a:t>Days Late= -30 points, </a:t>
            </a:r>
            <a:endParaRPr lang="en-US" dirty="0" smtClean="0"/>
          </a:p>
          <a:p>
            <a:r>
              <a:rPr lang="en-US" dirty="0" smtClean="0"/>
              <a:t>4 </a:t>
            </a:r>
            <a:r>
              <a:rPr lang="en-US" dirty="0" smtClean="0"/>
              <a:t>Days late=Not Handed In (NHI) 60%</a:t>
            </a:r>
            <a:endParaRPr lang="en-US" dirty="0"/>
          </a:p>
        </p:txBody>
      </p:sp>
      <p:sp>
        <p:nvSpPr>
          <p:cNvPr id="6" name="Title 5"/>
          <p:cNvSpPr>
            <a:spLocks noGrp="1"/>
          </p:cNvSpPr>
          <p:nvPr>
            <p:ph type="title"/>
          </p:nvPr>
        </p:nvSpPr>
        <p:spPr/>
        <p:txBody>
          <a:bodyPr/>
          <a:lstStyle/>
          <a:p>
            <a:r>
              <a:rPr lang="en-US" dirty="0" smtClean="0"/>
              <a:t>Late Work Policy (TEAM WIDE)</a:t>
            </a:r>
            <a:endParaRPr lang="en-US" dirty="0"/>
          </a:p>
        </p:txBody>
      </p:sp>
      <p:sp>
        <p:nvSpPr>
          <p:cNvPr id="11" name="Content Placeholder 10"/>
          <p:cNvSpPr>
            <a:spLocks noGrp="1"/>
          </p:cNvSpPr>
          <p:nvPr>
            <p:ph sz="half" idx="15"/>
          </p:nvPr>
        </p:nvSpPr>
        <p:spPr>
          <a:xfrm>
            <a:off x="3200400" y="3886200"/>
            <a:ext cx="5791200" cy="1676400"/>
          </a:xfrm>
        </p:spPr>
        <p:txBody>
          <a:bodyPr>
            <a:normAutofit fontScale="77500" lnSpcReduction="20000"/>
          </a:bodyPr>
          <a:lstStyle/>
          <a:p>
            <a:endParaRPr lang="en-US" dirty="0" smtClean="0"/>
          </a:p>
          <a:p>
            <a:endParaRPr lang="en-US" dirty="0" smtClean="0"/>
          </a:p>
          <a:p>
            <a:r>
              <a:rPr lang="en-US" dirty="0" smtClean="0"/>
              <a:t>The 6</a:t>
            </a:r>
            <a:r>
              <a:rPr lang="en-US" baseline="30000" dirty="0" smtClean="0"/>
              <a:t>th</a:t>
            </a:r>
            <a:r>
              <a:rPr lang="en-US" dirty="0" smtClean="0"/>
              <a:t> grade team will uphold this policy and parents can monitor their student’s progres</a:t>
            </a:r>
            <a:r>
              <a:rPr lang="en-US" dirty="0" smtClean="0"/>
              <a:t>s through </a:t>
            </a:r>
            <a:r>
              <a:rPr lang="en-US" b="1" dirty="0" smtClean="0"/>
              <a:t>SPAN</a:t>
            </a:r>
            <a:r>
              <a:rPr lang="en-US" dirty="0" smtClean="0"/>
              <a:t>.</a:t>
            </a:r>
            <a:endParaRPr lang="en-US" dirty="0"/>
          </a:p>
        </p:txBody>
      </p:sp>
      <p:pic>
        <p:nvPicPr>
          <p:cNvPr id="14" name="Content Placeholder 11" descr="globe1.jpg"/>
          <p:cNvPicPr>
            <a:picLocks noChangeAspect="1"/>
          </p:cNvPicPr>
          <p:nvPr/>
        </p:nvPicPr>
        <p:blipFill>
          <a:blip r:embed="rId2" cstate="print"/>
          <a:stretch>
            <a:fillRect/>
          </a:stretch>
        </p:blipFill>
        <p:spPr>
          <a:xfrm>
            <a:off x="609600" y="3399277"/>
            <a:ext cx="2043800" cy="1512325"/>
          </a:xfrm>
          <a:prstGeom prst="rect">
            <a:avLst/>
          </a:prstGeom>
          <a:ln w="31750">
            <a:solidFill>
              <a:schemeClr val="accent6">
                <a:lumMod val="50000"/>
              </a:schemeClr>
            </a:solidFill>
          </a:ln>
        </p:spPr>
      </p:pic>
      <p:pic>
        <p:nvPicPr>
          <p:cNvPr id="1026" name="Picture 2" descr="C:\Documents and Settings\slightfoot\Local Settings\Temporary Internet Files\Content.IE5\QQJXN56C\MM900303469[1].gif"/>
          <p:cNvPicPr>
            <a:picLocks noChangeAspect="1" noChangeArrowheads="1" noCrop="1"/>
          </p:cNvPicPr>
          <p:nvPr/>
        </p:nvPicPr>
        <p:blipFill>
          <a:blip r:embed="rId3" cstate="print"/>
          <a:srcRect/>
          <a:stretch>
            <a:fillRect/>
          </a:stretch>
        </p:blipFill>
        <p:spPr bwMode="auto">
          <a:xfrm>
            <a:off x="609600" y="3429000"/>
            <a:ext cx="2057400" cy="1640359"/>
          </a:xfrm>
          <a:prstGeom prst="rect">
            <a:avLst/>
          </a:prstGeom>
          <a:noFill/>
        </p:spPr>
      </p:pic>
      <p:pic>
        <p:nvPicPr>
          <p:cNvPr id="1027" name="Picture 3" descr="C:\Program Files\Microsoft Office\MEDIA\CAGCAT10\j0234131.wmf"/>
          <p:cNvPicPr>
            <a:picLocks noChangeAspect="1" noChangeArrowheads="1"/>
          </p:cNvPicPr>
          <p:nvPr/>
        </p:nvPicPr>
        <p:blipFill>
          <a:blip r:embed="rId4" cstate="print"/>
          <a:srcRect/>
          <a:stretch>
            <a:fillRect/>
          </a:stretch>
        </p:blipFill>
        <p:spPr bwMode="auto">
          <a:xfrm>
            <a:off x="685800" y="1143000"/>
            <a:ext cx="1952531" cy="2076261"/>
          </a:xfrm>
          <a:prstGeom prst="rect">
            <a:avLst/>
          </a:prstGeom>
          <a:noFill/>
        </p:spPr>
      </p:pic>
    </p:spTree>
  </p:cSld>
  <p:clrMapOvr>
    <a:masterClrMapping/>
  </p:clrMapOvr>
  <p:transition advTm="10187">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0"/>
            <a:ext cx="8229600" cy="4800600"/>
          </a:xfrm>
        </p:spPr>
        <p:txBody>
          <a:bodyPr>
            <a:normAutofit/>
          </a:bodyPr>
          <a:lstStyle/>
          <a:p>
            <a:r>
              <a:rPr lang="en-US" sz="2000" dirty="0" smtClean="0"/>
              <a:t> Almost every child will miss a school day at some point this school year! Due to the sheer size of the 6</a:t>
            </a:r>
            <a:r>
              <a:rPr lang="en-US" sz="2000" baseline="30000" dirty="0" smtClean="0"/>
              <a:t>th</a:t>
            </a:r>
            <a:r>
              <a:rPr lang="en-US" sz="2000" dirty="0" smtClean="0"/>
              <a:t> grade, it is impossible for teachers to keep up with them all!</a:t>
            </a:r>
          </a:p>
          <a:p>
            <a:endParaRPr lang="en-US" sz="2000" dirty="0" smtClean="0"/>
          </a:p>
          <a:p>
            <a:r>
              <a:rPr lang="en-US" sz="2000" dirty="0" smtClean="0"/>
              <a:t>When your child misses a day they are expected to:</a:t>
            </a:r>
          </a:p>
          <a:p>
            <a:pPr>
              <a:buFont typeface="Arial" pitchFamily="34" charset="0"/>
              <a:buChar char="•"/>
            </a:pPr>
            <a:r>
              <a:rPr lang="en-US" sz="2000" dirty="0" smtClean="0"/>
              <a:t>Go to the “While You Were Out” Binder  in the back of the classroom.</a:t>
            </a:r>
          </a:p>
          <a:p>
            <a:pPr>
              <a:buFont typeface="Arial" pitchFamily="34" charset="0"/>
              <a:buChar char="•"/>
            </a:pPr>
            <a:r>
              <a:rPr lang="en-US" sz="2000" dirty="0" smtClean="0"/>
              <a:t>Find the day(s) they were absent.</a:t>
            </a:r>
          </a:p>
          <a:p>
            <a:pPr>
              <a:buFont typeface="Arial" pitchFamily="34" charset="0"/>
              <a:buChar char="•"/>
            </a:pPr>
            <a:r>
              <a:rPr lang="en-US" sz="2000" dirty="0" smtClean="0"/>
              <a:t>Take all worksheets and assignments in the binder.</a:t>
            </a:r>
          </a:p>
          <a:p>
            <a:pPr>
              <a:buFont typeface="Arial" pitchFamily="34" charset="0"/>
              <a:buChar char="•"/>
            </a:pPr>
            <a:r>
              <a:rPr lang="en-US" sz="2000" dirty="0" smtClean="0"/>
              <a:t>Turn in promptly based on WCPSS make-up work policy.</a:t>
            </a:r>
            <a:endParaRPr lang="en-US" sz="2000" dirty="0" smtClean="0"/>
          </a:p>
        </p:txBody>
      </p:sp>
      <p:sp>
        <p:nvSpPr>
          <p:cNvPr id="4" name="Title 3"/>
          <p:cNvSpPr>
            <a:spLocks noGrp="1"/>
          </p:cNvSpPr>
          <p:nvPr>
            <p:ph type="title"/>
          </p:nvPr>
        </p:nvSpPr>
        <p:spPr/>
        <p:txBody>
          <a:bodyPr/>
          <a:lstStyle/>
          <a:p>
            <a:r>
              <a:rPr lang="en-US" dirty="0" smtClean="0"/>
              <a:t>Make-Up Work</a:t>
            </a:r>
            <a:endParaRPr lang="en-US" dirty="0"/>
          </a:p>
        </p:txBody>
      </p:sp>
      <p:sp>
        <p:nvSpPr>
          <p:cNvPr id="5" name="Text Placeholder 4"/>
          <p:cNvSpPr>
            <a:spLocks noGrp="1"/>
          </p:cNvSpPr>
          <p:nvPr>
            <p:ph type="body" sz="quarter" idx="13"/>
          </p:nvPr>
        </p:nvSpPr>
        <p:spPr>
          <a:xfrm>
            <a:off x="533400" y="914400"/>
            <a:ext cx="8251200" cy="1143000"/>
          </a:xfrm>
        </p:spPr>
        <p:txBody>
          <a:bodyPr>
            <a:normAutofit/>
          </a:bodyPr>
          <a:lstStyle/>
          <a:p>
            <a:pPr algn="ctr"/>
            <a:r>
              <a:rPr lang="en-US" b="1" dirty="0" smtClean="0">
                <a:solidFill>
                  <a:schemeClr val="accent1">
                    <a:lumMod val="75000"/>
                  </a:schemeClr>
                </a:solidFill>
              </a:rPr>
              <a:t>IT IS THE STUDENT’S RESPONSIBILITY TO GET MAKE-UP WORK WHEN ABSENT</a:t>
            </a:r>
            <a:endParaRPr lang="en-US" b="1" dirty="0">
              <a:solidFill>
                <a:schemeClr val="accent1">
                  <a:lumMod val="75000"/>
                </a:schemeClr>
              </a:solidFill>
            </a:endParaRPr>
          </a:p>
        </p:txBody>
      </p:sp>
      <p:sp>
        <p:nvSpPr>
          <p:cNvPr id="6" name="Rectangle 5"/>
          <p:cNvSpPr/>
          <p:nvPr/>
        </p:nvSpPr>
        <p:spPr>
          <a:xfrm rot="19063016">
            <a:off x="4885916" y="4594699"/>
            <a:ext cx="5109620" cy="1323439"/>
          </a:xfrm>
          <a:prstGeom prst="rect">
            <a:avLst/>
          </a:prstGeom>
          <a:noFill/>
        </p:spPr>
        <p:txBody>
          <a:bodyPr wrap="square" lIns="91440" tIns="45720" rIns="91440" bIns="45720">
            <a:spAutoFit/>
          </a:bodyPr>
          <a:lstStyle/>
          <a:p>
            <a:pPr algn="ctr"/>
            <a:r>
              <a:rPr lang="en-US" sz="40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Learning to Be </a:t>
            </a:r>
          </a:p>
          <a:p>
            <a:pPr algn="ctr"/>
            <a:r>
              <a:rPr 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Responsible!</a:t>
            </a:r>
            <a:endParaRPr lang="en-US" sz="4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advTm="13297">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762000"/>
            <a:ext cx="4343400" cy="4800600"/>
          </a:xfrm>
        </p:spPr>
        <p:txBody>
          <a:bodyPr>
            <a:normAutofit lnSpcReduction="10000"/>
          </a:bodyPr>
          <a:lstStyle/>
          <a:p>
            <a:r>
              <a:rPr lang="en-US" dirty="0" smtClean="0"/>
              <a:t>In </a:t>
            </a:r>
            <a:r>
              <a:rPr lang="en-US" dirty="0" smtClean="0"/>
              <a:t>order for an assignment to receive full credit the following heading must be placed in the top right or left hand corner margin of the </a:t>
            </a:r>
            <a:r>
              <a:rPr lang="en-US" dirty="0" smtClean="0">
                <a:solidFill>
                  <a:srgbClr val="002060"/>
                </a:solidFill>
              </a:rPr>
              <a:t>paper</a:t>
            </a:r>
            <a:r>
              <a:rPr lang="en-US" dirty="0" smtClean="0">
                <a:solidFill>
                  <a:srgbClr val="FF0000"/>
                </a:solidFill>
              </a:rPr>
              <a:t> above the lines</a:t>
            </a:r>
            <a:r>
              <a:rPr lang="en-US" dirty="0" smtClean="0"/>
              <a:t>:</a:t>
            </a:r>
          </a:p>
          <a:p>
            <a:r>
              <a:rPr lang="en-US" b="1" dirty="0" smtClean="0"/>
              <a:t>First name, Last Name</a:t>
            </a:r>
            <a:endParaRPr lang="en-US" dirty="0" smtClean="0"/>
          </a:p>
          <a:p>
            <a:r>
              <a:rPr lang="en-US" b="1" dirty="0" smtClean="0"/>
              <a:t>Language Arts, </a:t>
            </a:r>
            <a:r>
              <a:rPr lang="en-US" b="1" dirty="0" smtClean="0"/>
              <a:t>____ </a:t>
            </a:r>
            <a:r>
              <a:rPr lang="en-US" b="1" dirty="0" smtClean="0"/>
              <a:t>period</a:t>
            </a:r>
            <a:endParaRPr lang="en-US" dirty="0" smtClean="0"/>
          </a:p>
          <a:p>
            <a:r>
              <a:rPr lang="en-US" b="1" dirty="0" smtClean="0"/>
              <a:t>Date</a:t>
            </a:r>
            <a:endParaRPr lang="en-US" dirty="0" smtClean="0"/>
          </a:p>
          <a:p>
            <a:endParaRPr lang="en-US" dirty="0"/>
          </a:p>
        </p:txBody>
      </p:sp>
      <p:sp>
        <p:nvSpPr>
          <p:cNvPr id="4" name="Title 3"/>
          <p:cNvSpPr>
            <a:spLocks noGrp="1"/>
          </p:cNvSpPr>
          <p:nvPr>
            <p:ph type="title"/>
          </p:nvPr>
        </p:nvSpPr>
        <p:spPr>
          <a:xfrm>
            <a:off x="609600" y="304800"/>
            <a:ext cx="8229600" cy="487362"/>
          </a:xfrm>
        </p:spPr>
        <p:txBody>
          <a:bodyPr/>
          <a:lstStyle/>
          <a:p>
            <a:r>
              <a:rPr lang="en-US" dirty="0" smtClean="0"/>
              <a:t>HOW TO HEAD YOUR ASSIGNMENTS</a:t>
            </a:r>
            <a:br>
              <a:rPr lang="en-US" dirty="0" smtClean="0"/>
            </a:br>
            <a:endParaRPr lang="en-US" dirty="0"/>
          </a:p>
        </p:txBody>
      </p:sp>
      <p:pic>
        <p:nvPicPr>
          <p:cNvPr id="2050" name="Picture 2" descr="http://anatomy-of-nonfiction.com/files/QuickSiteImages/notebook_paper.gif"/>
          <p:cNvPicPr>
            <a:picLocks noChangeAspect="1" noChangeArrowheads="1"/>
          </p:cNvPicPr>
          <p:nvPr/>
        </p:nvPicPr>
        <p:blipFill>
          <a:blip r:embed="rId2" cstate="print"/>
          <a:srcRect/>
          <a:stretch>
            <a:fillRect/>
          </a:stretch>
        </p:blipFill>
        <p:spPr bwMode="auto">
          <a:xfrm>
            <a:off x="4419600" y="1295400"/>
            <a:ext cx="4724400" cy="5905500"/>
          </a:xfrm>
          <a:prstGeom prst="rect">
            <a:avLst/>
          </a:prstGeom>
          <a:noFill/>
        </p:spPr>
      </p:pic>
      <p:sp>
        <p:nvSpPr>
          <p:cNvPr id="7" name="TextBox 6"/>
          <p:cNvSpPr txBox="1"/>
          <p:nvPr/>
        </p:nvSpPr>
        <p:spPr>
          <a:xfrm>
            <a:off x="7086600" y="1295400"/>
            <a:ext cx="1371600" cy="2286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chemeClr val="tx1"/>
                </a:solidFill>
                <a:effectLst/>
                <a:uLnTx/>
                <a:uFillTx/>
                <a:latin typeface="Kristen ITC" pitchFamily="66" charset="0"/>
                <a:ea typeface="+mj-ea"/>
                <a:cs typeface="+mj-cs"/>
              </a:rPr>
              <a:t>Monica Ball</a:t>
            </a:r>
            <a:endParaRPr kumimoji="0" lang="en-US" sz="1200" b="0" i="0" u="none" strike="noStrike" kern="1200" cap="none" spc="0" normalizeH="0" baseline="0" noProof="0" dirty="0" smtClean="0">
              <a:ln>
                <a:noFill/>
              </a:ln>
              <a:solidFill>
                <a:schemeClr val="tx1"/>
              </a:solidFill>
              <a:effectLst/>
              <a:uLnTx/>
              <a:uFillTx/>
              <a:latin typeface="Kristen ITC" pitchFamily="66" charset="0"/>
              <a:ea typeface="+mj-ea"/>
              <a:cs typeface="+mj-cs"/>
            </a:endParaRPr>
          </a:p>
        </p:txBody>
      </p:sp>
      <p:sp>
        <p:nvSpPr>
          <p:cNvPr id="8" name="TextBox 7"/>
          <p:cNvSpPr txBox="1"/>
          <p:nvPr/>
        </p:nvSpPr>
        <p:spPr>
          <a:xfrm>
            <a:off x="7086600" y="1371600"/>
            <a:ext cx="2971800" cy="3810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chemeClr val="tx1"/>
                </a:solidFill>
                <a:effectLst/>
                <a:uLnTx/>
                <a:uFillTx/>
                <a:latin typeface="Kristen ITC" pitchFamily="66" charset="0"/>
                <a:ea typeface="+mj-ea"/>
                <a:cs typeface="+mj-cs"/>
              </a:rPr>
              <a:t>Language Arts, 1</a:t>
            </a:r>
            <a:r>
              <a:rPr kumimoji="0" lang="en-US" sz="1200" b="0" i="0" u="none" strike="noStrike" kern="1200" cap="none" spc="0" normalizeH="0" baseline="30000" noProof="0" dirty="0" smtClean="0">
                <a:ln>
                  <a:noFill/>
                </a:ln>
                <a:solidFill>
                  <a:schemeClr val="tx1"/>
                </a:solidFill>
                <a:effectLst/>
                <a:uLnTx/>
                <a:uFillTx/>
                <a:latin typeface="Kristen ITC" pitchFamily="66" charset="0"/>
                <a:ea typeface="+mj-ea"/>
                <a:cs typeface="+mj-cs"/>
              </a:rPr>
              <a:t>st</a:t>
            </a:r>
            <a:r>
              <a:rPr kumimoji="0" lang="en-US" sz="1200" b="0" i="0" u="none" strike="noStrike" kern="1200" cap="none" spc="0" normalizeH="0" baseline="0" noProof="0" dirty="0" smtClean="0">
                <a:ln>
                  <a:noFill/>
                </a:ln>
                <a:solidFill>
                  <a:schemeClr val="tx1"/>
                </a:solidFill>
                <a:effectLst/>
                <a:uLnTx/>
                <a:uFillTx/>
                <a:latin typeface="Kristen ITC" pitchFamily="66" charset="0"/>
                <a:ea typeface="+mj-ea"/>
                <a:cs typeface="+mj-cs"/>
              </a:rPr>
              <a:t> period </a:t>
            </a:r>
            <a:endParaRPr kumimoji="0" lang="en-US" sz="1200" b="0" i="0" u="none" strike="noStrike" kern="1200" cap="none" spc="0" normalizeH="0" baseline="0" noProof="0" dirty="0" smtClean="0">
              <a:ln>
                <a:noFill/>
              </a:ln>
              <a:solidFill>
                <a:schemeClr val="tx1"/>
              </a:solidFill>
              <a:effectLst/>
              <a:uLnTx/>
              <a:uFillTx/>
              <a:latin typeface="Kristen ITC" pitchFamily="66" charset="0"/>
              <a:ea typeface="+mj-ea"/>
              <a:cs typeface="+mj-cs"/>
            </a:endParaRPr>
          </a:p>
        </p:txBody>
      </p:sp>
      <p:sp>
        <p:nvSpPr>
          <p:cNvPr id="9" name="TextBox 8"/>
          <p:cNvSpPr txBox="1"/>
          <p:nvPr/>
        </p:nvSpPr>
        <p:spPr>
          <a:xfrm>
            <a:off x="7086600" y="1524000"/>
            <a:ext cx="2895600" cy="4572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chemeClr val="tx1"/>
                </a:solidFill>
                <a:effectLst/>
                <a:uLnTx/>
                <a:uFillTx/>
                <a:latin typeface="Kristen ITC" pitchFamily="66" charset="0"/>
                <a:ea typeface="+mj-ea"/>
                <a:cs typeface="+mj-cs"/>
              </a:rPr>
              <a:t>08/25/2011</a:t>
            </a:r>
            <a:endParaRPr kumimoji="0" lang="en-US" sz="1200" b="0" i="0" u="none" strike="noStrike" kern="1200" cap="none" spc="0" normalizeH="0" baseline="0" noProof="0" dirty="0" smtClean="0">
              <a:ln>
                <a:noFill/>
              </a:ln>
              <a:solidFill>
                <a:schemeClr val="tx1"/>
              </a:solidFill>
              <a:effectLst/>
              <a:uLnTx/>
              <a:uFillTx/>
              <a:latin typeface="Kristen ITC" pitchFamily="66" charset="0"/>
              <a:ea typeface="+mj-ea"/>
              <a:cs typeface="+mj-cs"/>
            </a:endParaRPr>
          </a:p>
        </p:txBody>
      </p:sp>
    </p:spTree>
  </p:cSld>
  <p:clrMapOvr>
    <a:masterClrMapping/>
  </p:clrMapOvr>
  <p:transition advTm="10328">
    <p:newsflash/>
  </p:transition>
  <p:timing>
    <p:tnLst>
      <p:par>
        <p:cTn id="1" dur="indefinite" restart="never" nodeType="tmRoot"/>
      </p:par>
    </p:tnLst>
  </p:timing>
</p:sld>
</file>

<file path=ppt/theme/theme1.xml><?xml version="1.0" encoding="utf-8"?>
<a:theme xmlns:a="http://schemas.openxmlformats.org/drawingml/2006/main" name="PM_earth_flow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ganic">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58B8F9-E30F-4801-8C2F-8CE4BF5998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PM_earth_flower</Template>
  <TotalTime>54</TotalTime>
  <Words>722</Words>
  <Application>Microsoft Office PowerPoint</Application>
  <PresentationFormat>On-screen Show (4:3)</PresentationFormat>
  <Paragraphs>106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Segoe UI</vt:lpstr>
      <vt:lpstr>Kristen ITC</vt:lpstr>
      <vt:lpstr>Calibri</vt:lpstr>
      <vt:lpstr>PM_earth_flower</vt:lpstr>
      <vt:lpstr>What To Expect This Year In Language Arts</vt:lpstr>
      <vt:lpstr>WELCOME!</vt:lpstr>
      <vt:lpstr>What Ms. Ball Expects</vt:lpstr>
      <vt:lpstr>Ms. Ball’s Classroom Expectations</vt:lpstr>
      <vt:lpstr>Our Class Website</vt:lpstr>
      <vt:lpstr>Homework Expectations</vt:lpstr>
      <vt:lpstr>Late Work Policy (TEAM WIDE)</vt:lpstr>
      <vt:lpstr>Make-Up Work</vt:lpstr>
      <vt:lpstr>HOW TO HEAD YOUR ASSIGNMENTS </vt:lpstr>
      <vt:lpstr>Grading Policy</vt:lpstr>
      <vt:lpstr>Fairness Policy</vt:lpstr>
      <vt:lpstr>LAST BUT NOT LEAST- COMMUNICATION </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Expect This Year In Language Arts</dc:title>
  <dc:subject/>
  <dc:creator>ball</dc:creator>
  <cp:keywords/>
  <dc:description/>
  <cp:lastModifiedBy>ball</cp:lastModifiedBy>
  <cp:revision>6</cp:revision>
  <dcterms:created xsi:type="dcterms:W3CDTF">2011-08-22T15:41:46Z</dcterms:created>
  <dcterms:modified xsi:type="dcterms:W3CDTF">2011-08-22T16:36:09Z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TC101857281</vt:lpwstr>
  </property>
</Properties>
</file>